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56" r:id="rId1"/>
  </p:sldMasterIdLst>
  <p:notesMasterIdLst>
    <p:notesMasterId r:id="rId34"/>
  </p:notesMasterIdLst>
  <p:sldIdLst>
    <p:sldId id="256" r:id="rId2"/>
    <p:sldId id="399" r:id="rId3"/>
    <p:sldId id="351" r:id="rId4"/>
    <p:sldId id="397" r:id="rId5"/>
    <p:sldId id="346" r:id="rId6"/>
    <p:sldId id="363" r:id="rId7"/>
    <p:sldId id="272" r:id="rId8"/>
    <p:sldId id="400" r:id="rId9"/>
    <p:sldId id="371" r:id="rId10"/>
    <p:sldId id="315" r:id="rId11"/>
    <p:sldId id="316" r:id="rId12"/>
    <p:sldId id="402" r:id="rId13"/>
    <p:sldId id="401" r:id="rId14"/>
    <p:sldId id="403" r:id="rId15"/>
    <p:sldId id="405" r:id="rId16"/>
    <p:sldId id="407" r:id="rId17"/>
    <p:sldId id="406" r:id="rId18"/>
    <p:sldId id="408" r:id="rId19"/>
    <p:sldId id="409" r:id="rId20"/>
    <p:sldId id="277" r:id="rId21"/>
    <p:sldId id="354" r:id="rId22"/>
    <p:sldId id="411" r:id="rId23"/>
    <p:sldId id="412" r:id="rId24"/>
    <p:sldId id="421" r:id="rId25"/>
    <p:sldId id="413" r:id="rId26"/>
    <p:sldId id="414" r:id="rId27"/>
    <p:sldId id="415" r:id="rId28"/>
    <p:sldId id="416" r:id="rId29"/>
    <p:sldId id="418" r:id="rId30"/>
    <p:sldId id="419" r:id="rId31"/>
    <p:sldId id="420" r:id="rId32"/>
    <p:sldId id="422"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3496" autoAdjust="0"/>
    <p:restoredTop sz="61828" autoAdjust="0"/>
  </p:normalViewPr>
  <p:slideViewPr>
    <p:cSldViewPr>
      <p:cViewPr>
        <p:scale>
          <a:sx n="50" d="100"/>
          <a:sy n="50" d="100"/>
        </p:scale>
        <p:origin x="-1956" y="132"/>
      </p:cViewPr>
      <p:guideLst>
        <p:guide orient="horz" pos="2160"/>
        <p:guide pos="2880"/>
      </p:guideLst>
    </p:cSldViewPr>
  </p:slideViewPr>
  <p:outlineViewPr>
    <p:cViewPr>
      <p:scale>
        <a:sx n="33" d="100"/>
        <a:sy n="33" d="100"/>
      </p:scale>
      <p:origin x="0" y="9498"/>
    </p:cViewPr>
  </p:outlineViewPr>
  <p:notesTextViewPr>
    <p:cViewPr>
      <p:scale>
        <a:sx n="100" d="100"/>
        <a:sy n="100" d="100"/>
      </p:scale>
      <p:origin x="0" y="0"/>
    </p:cViewPr>
  </p:notesTextViewPr>
  <p:sorterViewPr>
    <p:cViewPr>
      <p:scale>
        <a:sx n="66" d="100"/>
        <a:sy n="66" d="100"/>
      </p:scale>
      <p:origin x="0" y="1482"/>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8066094-9344-4048-95D6-96AB7C771904}" type="datetimeFigureOut">
              <a:rPr lang="en-US" smtClean="0"/>
              <a:pPr/>
              <a:t>1/30/2015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817E9C-4E8E-4BDF-98C3-D1DFFA819ED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solidFill>
                  <a:schemeClr val="bg1"/>
                </a:solidFill>
              </a:rPr>
              <a:t>Currently, descriptive methods used to describe the regions. </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solidFill>
                  <a:schemeClr val="bg1"/>
                </a:solidFill>
              </a:rPr>
              <a:t>Will allow us to </a:t>
            </a:r>
            <a:r>
              <a:rPr lang="en-US" sz="1200" b="1" dirty="0" smtClean="0">
                <a:solidFill>
                  <a:schemeClr val="bg1"/>
                </a:solidFill>
              </a:rPr>
              <a:t>test </a:t>
            </a:r>
            <a:r>
              <a:rPr lang="en-US" sz="1200" dirty="0" smtClean="0">
                <a:solidFill>
                  <a:schemeClr val="bg1"/>
                </a:solidFill>
              </a:rPr>
              <a:t>the structure of the thymus in a </a:t>
            </a:r>
            <a:r>
              <a:rPr lang="en-US" sz="1200" b="1" dirty="0" smtClean="0">
                <a:solidFill>
                  <a:schemeClr val="bg1"/>
                </a:solidFill>
              </a:rPr>
              <a:t>statistical framework </a:t>
            </a:r>
            <a:r>
              <a:rPr lang="en-US" sz="1200" dirty="0" smtClean="0">
                <a:solidFill>
                  <a:schemeClr val="bg1"/>
                </a:solidFill>
              </a:rPr>
              <a:t>(as opposed to descriptive</a:t>
            </a:r>
            <a:r>
              <a:rPr lang="en-US" sz="1200" dirty="0" smtClean="0">
                <a:solidFill>
                  <a:schemeClr val="bg1"/>
                </a:solidFill>
              </a:rPr>
              <a:t>)</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solidFill>
                  <a:schemeClr val="bg1"/>
                </a:solidFill>
              </a:rPr>
              <a:t>If we manipulate</a:t>
            </a:r>
            <a:r>
              <a:rPr lang="en-US" sz="1200" baseline="0" dirty="0" smtClean="0">
                <a:solidFill>
                  <a:schemeClr val="bg1"/>
                </a:solidFill>
              </a:rPr>
              <a:t> K value</a:t>
            </a:r>
            <a:endParaRPr lang="en-US" dirty="0" smtClean="0">
              <a:solidFill>
                <a:schemeClr val="bg1"/>
              </a:solidFill>
            </a:endParaRPr>
          </a:p>
          <a:p>
            <a:pPr>
              <a:buFont typeface="Arial" pitchFamily="34" charset="0"/>
              <a:buChar char="•"/>
            </a:pPr>
            <a:endParaRPr lang="en-US" sz="1200" dirty="0" smtClean="0">
              <a:solidFill>
                <a:schemeClr val="bg2"/>
              </a:solidFill>
            </a:endParaRPr>
          </a:p>
          <a:p>
            <a:pPr marL="0" marR="0" lvl="2"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2000" b="1" dirty="0" smtClean="0">
                <a:solidFill>
                  <a:schemeClr val="bg1"/>
                </a:solidFill>
              </a:rPr>
              <a:t>Help provide support for the number </a:t>
            </a:r>
            <a:r>
              <a:rPr lang="en-US" sz="2000" dirty="0" smtClean="0">
                <a:solidFill>
                  <a:schemeClr val="bg1"/>
                </a:solidFill>
              </a:rPr>
              <a:t>of compositionally distinct </a:t>
            </a:r>
            <a:r>
              <a:rPr lang="en-US" sz="2000" dirty="0" err="1" smtClean="0">
                <a:solidFill>
                  <a:schemeClr val="bg1"/>
                </a:solidFill>
              </a:rPr>
              <a:t>thymic</a:t>
            </a:r>
            <a:r>
              <a:rPr lang="en-US" sz="2000" dirty="0" smtClean="0">
                <a:solidFill>
                  <a:schemeClr val="bg1"/>
                </a:solidFill>
              </a:rPr>
              <a:t> regions, or could produce regions we don’t know about</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chemeClr val="bg1"/>
              </a:solidFill>
            </a:endParaRPr>
          </a:p>
          <a:p>
            <a:pPr marL="457200" marR="0" lvl="2" indent="-457200" algn="l" defTabSz="914400" rtl="0" eaLnBrk="1" fontAlgn="auto" latinLnBrk="0" hangingPunct="1">
              <a:lnSpc>
                <a:spcPct val="100000"/>
              </a:lnSpc>
              <a:spcBef>
                <a:spcPts val="0"/>
              </a:spcBef>
              <a:spcAft>
                <a:spcPts val="0"/>
              </a:spcAft>
              <a:buClrTx/>
              <a:buSzTx/>
              <a:buFontTx/>
              <a:buAutoNum type="arabicParenR"/>
              <a:tabLst/>
              <a:defRPr/>
            </a:pPr>
            <a:r>
              <a:rPr lang="en-US" sz="2000" dirty="0" smtClean="0">
                <a:solidFill>
                  <a:schemeClr val="bg1"/>
                </a:solidFill>
              </a:rPr>
              <a:t>identify geographical clusters of cell types based on compositional similarities, position, and abundance. We then used a range of K values to identify potentially cryptic organization. </a:t>
            </a:r>
          </a:p>
          <a:p>
            <a:pPr marL="457200" marR="0" lvl="2" indent="-457200" algn="l" defTabSz="914400" rtl="0" eaLnBrk="1" fontAlgn="auto" latinLnBrk="0" hangingPunct="1">
              <a:lnSpc>
                <a:spcPct val="100000"/>
              </a:lnSpc>
              <a:spcBef>
                <a:spcPts val="0"/>
              </a:spcBef>
              <a:spcAft>
                <a:spcPts val="0"/>
              </a:spcAft>
              <a:buClrTx/>
              <a:buSzTx/>
              <a:buFontTx/>
              <a:buAutoNum type="arabicParenR"/>
              <a:tabLst/>
              <a:defRPr/>
            </a:pPr>
            <a:endParaRPr lang="en-US" sz="2000" dirty="0" smtClean="0">
              <a:solidFill>
                <a:schemeClr val="bg1"/>
              </a:solidFill>
            </a:endParaRPr>
          </a:p>
          <a:p>
            <a:pPr marL="457200" marR="0" lvl="2" indent="-457200" algn="l" defTabSz="914400" rtl="0" eaLnBrk="1" fontAlgn="auto" latinLnBrk="0" hangingPunct="1">
              <a:lnSpc>
                <a:spcPct val="100000"/>
              </a:lnSpc>
              <a:spcBef>
                <a:spcPts val="0"/>
              </a:spcBef>
              <a:spcAft>
                <a:spcPts val="0"/>
              </a:spcAft>
              <a:buClrTx/>
              <a:buSzTx/>
              <a:buFontTx/>
              <a:buAutoNum type="arabicParenR"/>
              <a:tabLst/>
              <a:defRPr/>
            </a:pPr>
            <a:r>
              <a:rPr lang="en-US" sz="2000" dirty="0" smtClean="0">
                <a:solidFill>
                  <a:schemeClr val="bg1"/>
                </a:solidFill>
              </a:rPr>
              <a:t>Our goal is not only to identify whether groups of 2 or more cell types have similar relative distributions (between regions or within the same regions), but also to quantify the extent to which mutants or diseased thymuses are significantly less structured than wild-type. This clustering algorithm generates a posterior probability that any subsample (</a:t>
            </a:r>
            <a:r>
              <a:rPr lang="en-US" sz="2000" dirty="0" err="1" smtClean="0">
                <a:solidFill>
                  <a:schemeClr val="bg1"/>
                </a:solidFill>
              </a:rPr>
              <a:t>quadrat</a:t>
            </a:r>
            <a:r>
              <a:rPr lang="en-US" sz="2000" dirty="0" smtClean="0">
                <a:solidFill>
                  <a:schemeClr val="bg1"/>
                </a:solidFill>
              </a:rPr>
              <a:t>) belongs to each of the k different groups, while maximizing the ratio of compositional differences between groups to compositional variation within groups.  The k groups produced are presumably functionally distinct, and a key hypothesis we will test is whether </a:t>
            </a:r>
            <a:r>
              <a:rPr lang="en-US" sz="2000" dirty="0" err="1" smtClean="0">
                <a:solidFill>
                  <a:schemeClr val="bg1"/>
                </a:solidFill>
              </a:rPr>
              <a:t>Kmutant</a:t>
            </a:r>
            <a:r>
              <a:rPr lang="en-US" sz="2000" dirty="0" smtClean="0">
                <a:solidFill>
                  <a:schemeClr val="bg1"/>
                </a:solidFill>
              </a:rPr>
              <a:t> is significantly less than </a:t>
            </a:r>
            <a:r>
              <a:rPr lang="en-US" sz="2000" dirty="0" err="1" smtClean="0">
                <a:solidFill>
                  <a:schemeClr val="bg1"/>
                </a:solidFill>
              </a:rPr>
              <a:t>kwildtype</a:t>
            </a:r>
            <a:r>
              <a:rPr lang="en-US" sz="2000" dirty="0" smtClean="0">
                <a:solidFill>
                  <a:schemeClr val="bg1"/>
                </a:solidFill>
              </a:rPr>
              <a:t> for each comparison. </a:t>
            </a:r>
            <a:endParaRPr lang="en-US" baseline="0" dirty="0" smtClean="0"/>
          </a:p>
        </p:txBody>
      </p:sp>
      <p:sp>
        <p:nvSpPr>
          <p:cNvPr id="4" name="Slide Number Placeholder 3"/>
          <p:cNvSpPr>
            <a:spLocks noGrp="1"/>
          </p:cNvSpPr>
          <p:nvPr>
            <p:ph type="sldNum" sz="quarter" idx="10"/>
          </p:nvPr>
        </p:nvSpPr>
        <p:spPr/>
        <p:txBody>
          <a:bodyPr/>
          <a:lstStyle/>
          <a:p>
            <a:fld id="{FD817E9C-4E8E-4BDF-98C3-D1DFFA819ED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different colors; k = 3 means I want 3 different clusters ( I set)</a:t>
            </a:r>
          </a:p>
          <a:p>
            <a:r>
              <a:rPr lang="en-US" baseline="0" dirty="0" smtClean="0"/>
              <a:t>K=3 shows 3 main regions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K=4  Subdivided medulla more instead of </a:t>
            </a:r>
            <a:r>
              <a:rPr lang="en-US" baseline="0" dirty="0" err="1" smtClean="0"/>
              <a:t>subcapsular</a:t>
            </a:r>
            <a:r>
              <a:rPr lang="en-US" baseline="0" dirty="0" smtClean="0"/>
              <a:t>/capsule cluster-AREA NO ONE HAS SEEN BEFORE!!</a:t>
            </a:r>
            <a:endParaRPr lang="en-US" dirty="0" smtClean="0"/>
          </a:p>
          <a:p>
            <a:r>
              <a:rPr lang="en-US" baseline="0" dirty="0" smtClean="0"/>
              <a:t>As cluster size increases, smaller clusters in cortex and medulla begin to appear</a:t>
            </a:r>
          </a:p>
          <a:p>
            <a:endParaRPr lang="en-US" baseline="0" dirty="0" smtClean="0"/>
          </a:p>
          <a:p>
            <a:r>
              <a:rPr lang="en-US" baseline="0" dirty="0" smtClean="0"/>
              <a:t>Next job: figure out if this is an interesting result, does it have a biological meaning anything? Or is it an artifact of K clustering? </a:t>
            </a:r>
          </a:p>
          <a:p>
            <a:r>
              <a:rPr lang="en-US" baseline="0" dirty="0" smtClean="0"/>
              <a:t>Show results from looking at these regions, is what </a:t>
            </a:r>
            <a:r>
              <a:rPr lang="en-US" baseline="0" dirty="0" err="1" smtClean="0"/>
              <a:t>im</a:t>
            </a:r>
            <a:r>
              <a:rPr lang="en-US" baseline="0" dirty="0" smtClean="0"/>
              <a:t> doing make sense?  Am I analyzing this correctly?</a:t>
            </a: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do we want to use ecological index</a:t>
            </a:r>
            <a:r>
              <a:rPr lang="en-US" dirty="0" smtClean="0"/>
              <a:t>? To find K value.  Also, can use to determine how similar other sections are to each other and to compare with mutant.</a:t>
            </a:r>
            <a:endParaRPr lang="en-US" dirty="0" smtClean="0"/>
          </a:p>
          <a:p>
            <a:r>
              <a:rPr lang="en-US" dirty="0" smtClean="0"/>
              <a:t>Statistical method used in ecology, want to quantitatively describe</a:t>
            </a:r>
            <a:r>
              <a:rPr lang="en-US" baseline="0" dirty="0" smtClean="0"/>
              <a:t> results</a:t>
            </a:r>
            <a:r>
              <a:rPr lang="en-US" dirty="0" smtClean="0"/>
              <a:t>; </a:t>
            </a:r>
            <a:r>
              <a:rPr lang="en-US" baseline="0" dirty="0" smtClean="0"/>
              <a:t>move away from purely descriptive approaches</a:t>
            </a:r>
            <a:endParaRPr lang="en-US" dirty="0" smtClean="0"/>
          </a:p>
          <a:p>
            <a:endParaRPr lang="en-US"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In ecology, the identity and relative abundance of species can be compared across communities using various dissimilarity </a:t>
            </a:r>
            <a:r>
              <a:rPr lang="en-US" dirty="0" err="1" smtClean="0"/>
              <a:t>indicies</a:t>
            </a:r>
            <a:r>
              <a:rPr lang="en-US" dirty="0" smtClean="0"/>
              <a:t> </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The Bray Curtis Dissimilarity Index in particular is a well characterized statistical method used to quantify the compositional dissimilarity between two sites, based on counts at each site. Value between 0 and 1, 0=don’t share</a:t>
            </a:r>
            <a:r>
              <a:rPr lang="en-US" baseline="0" dirty="0" smtClean="0"/>
              <a:t> any species, 1=identical</a:t>
            </a:r>
            <a:endParaRPr lang="en-US"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We applied Bray Curtis to our samples to determine the degree of dissimilarity between clusters produced from K means clustering based on cell count. Bray Curtis was also used to make comparisons between different </a:t>
            </a:r>
            <a:r>
              <a:rPr lang="en-US" dirty="0" err="1" smtClean="0"/>
              <a:t>thymic</a:t>
            </a:r>
            <a:r>
              <a:rPr lang="en-US" dirty="0" smtClean="0"/>
              <a:t> samples and subsamples, and the amount of distinctiveness can also be compared to ecosystems/natural systems/ecological communities and </a:t>
            </a:r>
            <a:r>
              <a:rPr lang="en-US" dirty="0" err="1" smtClean="0"/>
              <a:t>subregions</a:t>
            </a:r>
            <a:r>
              <a:rPr lang="en-US" dirty="0" smtClean="0"/>
              <a:t>.</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smtClean="0"/>
              <a:t>Is value consistent between other sections?</a:t>
            </a:r>
            <a:r>
              <a:rPr lang="en-US" baseline="0" dirty="0" smtClean="0"/>
              <a:t> Samples?  What about with mutants?</a:t>
            </a:r>
            <a:endParaRPr lang="en-US" dirty="0" smtClean="0"/>
          </a:p>
          <a:p>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chemeClr val="bg1"/>
              </a:solidFill>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2000" b="1" baseline="0" dirty="0" smtClean="0">
              <a:solidFill>
                <a:schemeClr val="bg1"/>
              </a:solidFill>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Negative</a:t>
            </a:r>
            <a:r>
              <a:rPr lang="en-US" baseline="0" dirty="0" smtClean="0"/>
              <a:t> selection-removal of </a:t>
            </a:r>
            <a:r>
              <a:rPr lang="en-US" baseline="0" dirty="0" err="1" smtClean="0"/>
              <a:t>tcells</a:t>
            </a:r>
            <a:r>
              <a:rPr lang="en-US" baseline="0" dirty="0" smtClean="0"/>
              <a:t> that recognize self antigens and attack the body</a:t>
            </a:r>
            <a:endParaRPr lang="en-US" dirty="0" smtClean="0"/>
          </a:p>
          <a:p>
            <a:r>
              <a:rPr lang="en-US" dirty="0" smtClean="0"/>
              <a:t>Model as </a:t>
            </a:r>
            <a:r>
              <a:rPr lang="en-US" b="1" dirty="0" smtClean="0"/>
              <a:t>Regulator</a:t>
            </a:r>
            <a:r>
              <a:rPr lang="en-US" b="1" baseline="0" dirty="0" smtClean="0"/>
              <a:t> of tissue restricted antigens </a:t>
            </a:r>
            <a:r>
              <a:rPr lang="en-US" baseline="0" dirty="0" smtClean="0"/>
              <a:t>or as k</a:t>
            </a:r>
            <a:r>
              <a:rPr lang="en-US" b="1" baseline="0" dirty="0" smtClean="0"/>
              <a:t>ey modulator of </a:t>
            </a:r>
            <a:r>
              <a:rPr lang="en-US" b="1" baseline="0" dirty="0" err="1" smtClean="0"/>
              <a:t>mTEC</a:t>
            </a:r>
            <a:r>
              <a:rPr lang="en-US" b="1" baseline="0" dirty="0" smtClean="0"/>
              <a:t> differentiation</a:t>
            </a:r>
          </a:p>
          <a:p>
            <a:r>
              <a:rPr lang="en-US" baseline="0" dirty="0" smtClean="0"/>
              <a:t>-Relative species </a:t>
            </a:r>
            <a:r>
              <a:rPr lang="en-US" baseline="0" dirty="0" err="1" smtClean="0"/>
              <a:t>abundnance</a:t>
            </a:r>
            <a:r>
              <a:rPr lang="en-US" baseline="0" dirty="0" smtClean="0"/>
              <a:t> may not be affect or may change dramatically</a:t>
            </a:r>
          </a:p>
          <a:p>
            <a:r>
              <a:rPr lang="en-US" baseline="0" dirty="0" smtClean="0"/>
              <a:t>-Look at UEA1</a:t>
            </a:r>
            <a:endParaRPr lang="en-US" dirty="0" smtClean="0"/>
          </a:p>
          <a:p>
            <a:endParaRPr lang="en-US" dirty="0" smtClean="0"/>
          </a:p>
          <a:p>
            <a:r>
              <a:rPr lang="en-US" dirty="0" smtClean="0"/>
              <a:t>Central</a:t>
            </a:r>
            <a:r>
              <a:rPr lang="en-US" baseline="0" dirty="0" smtClean="0"/>
              <a:t> tolerance</a:t>
            </a:r>
            <a:endParaRPr lang="en-US" dirty="0" smtClean="0"/>
          </a:p>
          <a:p>
            <a:r>
              <a:rPr lang="en-US" dirty="0" smtClean="0"/>
              <a:t>http://jaxmice.jax.org/strain/004743.html</a:t>
            </a:r>
          </a:p>
          <a:p>
            <a:r>
              <a:rPr lang="en-US" sz="1200" b="0" i="0" kern="1200" dirty="0" smtClean="0">
                <a:solidFill>
                  <a:schemeClr val="tx1"/>
                </a:solidFill>
                <a:latin typeface="+mn-lt"/>
                <a:ea typeface="+mn-ea"/>
                <a:cs typeface="+mn-cs"/>
              </a:rPr>
              <a:t>Similarly, a near doubling in the numbers of activated/memory CD44</a:t>
            </a:r>
            <a:r>
              <a:rPr lang="en-US" sz="1200" b="0" i="0" kern="1200" baseline="30000" dirty="0" smtClean="0">
                <a:solidFill>
                  <a:schemeClr val="tx1"/>
                </a:solidFill>
                <a:latin typeface="+mn-lt"/>
                <a:ea typeface="+mn-ea"/>
                <a:cs typeface="+mn-cs"/>
              </a:rPr>
              <a:t>hi</a:t>
            </a:r>
            <a:r>
              <a:rPr lang="en-US" sz="1200" b="0" i="0" kern="1200" dirty="0" smtClean="0">
                <a:solidFill>
                  <a:schemeClr val="tx1"/>
                </a:solidFill>
                <a:latin typeface="+mn-lt"/>
                <a:ea typeface="+mn-ea"/>
                <a:cs typeface="+mn-cs"/>
              </a:rPr>
              <a:t>CD62L</a:t>
            </a:r>
            <a:r>
              <a:rPr lang="en-US" sz="1200" b="0" i="0" kern="1200" baseline="30000" dirty="0" smtClean="0">
                <a:solidFill>
                  <a:schemeClr val="tx1"/>
                </a:solidFill>
                <a:latin typeface="+mn-lt"/>
                <a:ea typeface="+mn-ea"/>
                <a:cs typeface="+mn-cs"/>
              </a:rPr>
              <a:t>lo</a:t>
            </a:r>
            <a:r>
              <a:rPr lang="en-US" sz="1200" b="0" i="0" kern="1200" dirty="0" smtClean="0">
                <a:solidFill>
                  <a:schemeClr val="tx1"/>
                </a:solidFill>
                <a:latin typeface="+mn-lt"/>
                <a:ea typeface="+mn-ea"/>
                <a:cs typeface="+mn-cs"/>
              </a:rPr>
              <a:t> T lymphocytes is observed. A loss or reduction in expression occurs for a substantial number of genes in MECs, an observation consistent with the targeted gene's role as a transcriptional activator.</a:t>
            </a:r>
          </a:p>
          <a:p>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latin typeface="+mn-lt"/>
                <a:ea typeface="+mn-ea"/>
                <a:cs typeface="+mn-cs"/>
              </a:rPr>
              <a:t>Development</a:t>
            </a:r>
            <a:r>
              <a:rPr lang="en-US" dirty="0" smtClean="0"/>
              <a:t/>
            </a:r>
            <a:br>
              <a:rPr lang="en-US" dirty="0" smtClean="0"/>
            </a:br>
            <a:r>
              <a:rPr lang="en-US" sz="1200" b="0" i="0" kern="1200" dirty="0" smtClean="0">
                <a:solidFill>
                  <a:schemeClr val="tx1"/>
                </a:solidFill>
                <a:latin typeface="+mn-lt"/>
                <a:ea typeface="+mn-ea"/>
                <a:cs typeface="+mn-cs"/>
              </a:rPr>
              <a:t>To create this mutant, the originating investigator employed a targeting vector bearing a </a:t>
            </a:r>
            <a:r>
              <a:rPr lang="en-US" sz="1200" b="0" i="1" kern="1200" dirty="0" err="1" smtClean="0">
                <a:solidFill>
                  <a:schemeClr val="tx1"/>
                </a:solidFill>
                <a:latin typeface="+mn-lt"/>
                <a:ea typeface="+mn-ea"/>
                <a:cs typeface="+mn-cs"/>
              </a:rPr>
              <a:t>loxP</a:t>
            </a:r>
            <a:r>
              <a:rPr lang="en-US" sz="1200" b="0" i="0" kern="1200" dirty="0" smtClean="0">
                <a:solidFill>
                  <a:schemeClr val="tx1"/>
                </a:solidFill>
                <a:latin typeface="+mn-lt"/>
                <a:ea typeface="+mn-ea"/>
                <a:cs typeface="+mn-cs"/>
              </a:rPr>
              <a:t> site-flanked </a:t>
            </a:r>
            <a:r>
              <a:rPr lang="en-US" sz="1200" b="0" i="0" kern="1200" dirty="0" err="1" smtClean="0">
                <a:solidFill>
                  <a:schemeClr val="tx1"/>
                </a:solidFill>
                <a:latin typeface="+mn-lt"/>
                <a:ea typeface="+mn-ea"/>
                <a:cs typeface="+mn-cs"/>
              </a:rPr>
              <a:t>Pgk</a:t>
            </a:r>
            <a:r>
              <a:rPr lang="en-US" sz="1200" b="0" i="0" kern="1200" dirty="0" smtClean="0">
                <a:solidFill>
                  <a:schemeClr val="tx1"/>
                </a:solidFill>
                <a:latin typeface="+mn-lt"/>
                <a:ea typeface="+mn-ea"/>
                <a:cs typeface="+mn-cs"/>
              </a:rPr>
              <a:t>-neo cassette inserted into </a:t>
            </a:r>
            <a:r>
              <a:rPr lang="en-US" sz="1200" b="0" i="0" kern="1200" dirty="0" err="1" smtClean="0">
                <a:solidFill>
                  <a:schemeClr val="tx1"/>
                </a:solidFill>
                <a:latin typeface="+mn-lt"/>
                <a:ea typeface="+mn-ea"/>
                <a:cs typeface="+mn-cs"/>
              </a:rPr>
              <a:t>intron</a:t>
            </a:r>
            <a:r>
              <a:rPr lang="en-US" sz="1200" b="0" i="0" kern="1200" dirty="0" smtClean="0">
                <a:solidFill>
                  <a:schemeClr val="tx1"/>
                </a:solidFill>
                <a:latin typeface="+mn-lt"/>
                <a:ea typeface="+mn-ea"/>
                <a:cs typeface="+mn-cs"/>
              </a:rPr>
              <a:t> 2. An additional single </a:t>
            </a:r>
            <a:r>
              <a:rPr lang="en-US" sz="1200" b="0" i="1" kern="1200" dirty="0" err="1" smtClean="0">
                <a:solidFill>
                  <a:schemeClr val="tx1"/>
                </a:solidFill>
                <a:latin typeface="+mn-lt"/>
                <a:ea typeface="+mn-ea"/>
                <a:cs typeface="+mn-cs"/>
              </a:rPr>
              <a:t>loxP</a:t>
            </a:r>
            <a:r>
              <a:rPr lang="en-US" sz="1200" b="0" i="0" kern="1200" dirty="0" smtClean="0">
                <a:solidFill>
                  <a:schemeClr val="tx1"/>
                </a:solidFill>
                <a:latin typeface="+mn-lt"/>
                <a:ea typeface="+mn-ea"/>
                <a:cs typeface="+mn-cs"/>
              </a:rPr>
              <a:t> site was placed in </a:t>
            </a:r>
            <a:r>
              <a:rPr lang="en-US" sz="1200" b="0" i="0" kern="1200" dirty="0" err="1" smtClean="0">
                <a:solidFill>
                  <a:schemeClr val="tx1"/>
                </a:solidFill>
                <a:latin typeface="+mn-lt"/>
                <a:ea typeface="+mn-ea"/>
                <a:cs typeface="+mn-cs"/>
              </a:rPr>
              <a:t>intron</a:t>
            </a:r>
            <a:r>
              <a:rPr lang="en-US" sz="1200" b="0" i="0" kern="1200" dirty="0" smtClean="0">
                <a:solidFill>
                  <a:schemeClr val="tx1"/>
                </a:solidFill>
                <a:latin typeface="+mn-lt"/>
                <a:ea typeface="+mn-ea"/>
                <a:cs typeface="+mn-cs"/>
              </a:rPr>
              <a:t> 1. The targeting construct was </a:t>
            </a:r>
            <a:r>
              <a:rPr lang="en-US" sz="1200" b="0" i="0" kern="1200" dirty="0" err="1" smtClean="0">
                <a:solidFill>
                  <a:schemeClr val="tx1"/>
                </a:solidFill>
                <a:latin typeface="+mn-lt"/>
                <a:ea typeface="+mn-ea"/>
                <a:cs typeface="+mn-cs"/>
              </a:rPr>
              <a:t>electroporated</a:t>
            </a:r>
            <a:r>
              <a:rPr lang="en-US" sz="1200" b="0" i="0" kern="1200" dirty="0" smtClean="0">
                <a:solidFill>
                  <a:schemeClr val="tx1"/>
                </a:solidFill>
                <a:latin typeface="+mn-lt"/>
                <a:ea typeface="+mn-ea"/>
                <a:cs typeface="+mn-cs"/>
              </a:rPr>
              <a:t> into 129S2/</a:t>
            </a:r>
            <a:r>
              <a:rPr lang="en-US" sz="1200" b="0" i="0" kern="1200" dirty="0" err="1" smtClean="0">
                <a:solidFill>
                  <a:schemeClr val="tx1"/>
                </a:solidFill>
                <a:latin typeface="+mn-lt"/>
                <a:ea typeface="+mn-ea"/>
                <a:cs typeface="+mn-cs"/>
              </a:rPr>
              <a:t>SvPas</a:t>
            </a:r>
            <a:r>
              <a:rPr lang="en-US" sz="1200" b="0" i="0" kern="1200" dirty="0" smtClean="0">
                <a:solidFill>
                  <a:schemeClr val="tx1"/>
                </a:solidFill>
                <a:latin typeface="+mn-lt"/>
                <a:ea typeface="+mn-ea"/>
                <a:cs typeface="+mn-cs"/>
              </a:rPr>
              <a:t>-derived D3 embryonic stem (ES) cells. Correctly targeted ES cells were injected into C57BL/6 </a:t>
            </a:r>
            <a:r>
              <a:rPr lang="en-US" sz="1200" b="0" i="0" kern="1200" dirty="0" err="1" smtClean="0">
                <a:solidFill>
                  <a:schemeClr val="tx1"/>
                </a:solidFill>
                <a:latin typeface="+mn-lt"/>
                <a:ea typeface="+mn-ea"/>
                <a:cs typeface="+mn-cs"/>
              </a:rPr>
              <a:t>blastocysts</a:t>
            </a:r>
            <a:r>
              <a:rPr lang="en-US" sz="1200" b="0" i="0" kern="1200" dirty="0" smtClean="0">
                <a:solidFill>
                  <a:schemeClr val="tx1"/>
                </a:solidFill>
                <a:latin typeface="+mn-lt"/>
                <a:ea typeface="+mn-ea"/>
                <a:cs typeface="+mn-cs"/>
              </a:rPr>
              <a:t>. The resulting </a:t>
            </a:r>
            <a:r>
              <a:rPr lang="en-US" sz="1200" b="0" i="0" kern="1200" dirty="0" err="1" smtClean="0">
                <a:solidFill>
                  <a:schemeClr val="tx1"/>
                </a:solidFill>
                <a:latin typeface="+mn-lt"/>
                <a:ea typeface="+mn-ea"/>
                <a:cs typeface="+mn-cs"/>
              </a:rPr>
              <a:t>chimeric</a:t>
            </a:r>
            <a:r>
              <a:rPr lang="en-US" sz="1200" b="0" i="0" kern="1200" dirty="0" smtClean="0">
                <a:solidFill>
                  <a:schemeClr val="tx1"/>
                </a:solidFill>
                <a:latin typeface="+mn-lt"/>
                <a:ea typeface="+mn-ea"/>
                <a:cs typeface="+mn-cs"/>
              </a:rPr>
              <a:t> mice were mated with CMV-</a:t>
            </a:r>
            <a:r>
              <a:rPr lang="en-US" sz="1200" b="0" i="0" kern="1200" dirty="0" err="1" smtClean="0">
                <a:solidFill>
                  <a:schemeClr val="tx1"/>
                </a:solidFill>
                <a:latin typeface="+mn-lt"/>
                <a:ea typeface="+mn-ea"/>
                <a:cs typeface="+mn-cs"/>
              </a:rPr>
              <a:t>cre</a:t>
            </a:r>
            <a:r>
              <a:rPr lang="en-US" sz="1200" b="0" i="0" kern="1200" dirty="0" smtClean="0">
                <a:solidFill>
                  <a:schemeClr val="tx1"/>
                </a:solidFill>
                <a:latin typeface="+mn-lt"/>
                <a:ea typeface="+mn-ea"/>
                <a:cs typeface="+mn-cs"/>
              </a:rPr>
              <a:t> transgenic mice on a C57BL/6 background. </a:t>
            </a:r>
            <a:r>
              <a:rPr lang="en-US" sz="1200" b="0" i="0" kern="1200" dirty="0" err="1" smtClean="0">
                <a:solidFill>
                  <a:schemeClr val="tx1"/>
                </a:solidFill>
                <a:latin typeface="+mn-lt"/>
                <a:ea typeface="+mn-ea"/>
                <a:cs typeface="+mn-cs"/>
              </a:rPr>
              <a:t>Exon</a:t>
            </a:r>
            <a:r>
              <a:rPr lang="en-US" sz="1200" b="0" i="0" kern="1200" dirty="0" smtClean="0">
                <a:solidFill>
                  <a:schemeClr val="tx1"/>
                </a:solidFill>
                <a:latin typeface="+mn-lt"/>
                <a:ea typeface="+mn-ea"/>
                <a:cs typeface="+mn-cs"/>
              </a:rPr>
              <a:t> 2 and portions of </a:t>
            </a:r>
            <a:r>
              <a:rPr lang="en-US" sz="1200" b="0" i="0" kern="1200" dirty="0" err="1" smtClean="0">
                <a:solidFill>
                  <a:schemeClr val="tx1"/>
                </a:solidFill>
                <a:latin typeface="+mn-lt"/>
                <a:ea typeface="+mn-ea"/>
                <a:cs typeface="+mn-cs"/>
              </a:rPr>
              <a:t>introns</a:t>
            </a:r>
            <a:r>
              <a:rPr lang="en-US" sz="1200" b="0" i="0" kern="1200" dirty="0" smtClean="0">
                <a:solidFill>
                  <a:schemeClr val="tx1"/>
                </a:solidFill>
                <a:latin typeface="+mn-lt"/>
                <a:ea typeface="+mn-ea"/>
                <a:cs typeface="+mn-cs"/>
              </a:rPr>
              <a:t> 1 and 3 were excised in the offspring. The resulting </a:t>
            </a:r>
            <a:r>
              <a:rPr lang="en-US" sz="1200" b="0" i="0" kern="1200" dirty="0" err="1" smtClean="0">
                <a:solidFill>
                  <a:schemeClr val="tx1"/>
                </a:solidFill>
                <a:latin typeface="+mn-lt"/>
                <a:ea typeface="+mn-ea"/>
                <a:cs typeface="+mn-cs"/>
              </a:rPr>
              <a:t>chimeric</a:t>
            </a:r>
            <a:r>
              <a:rPr lang="en-US" sz="1200" b="0" i="0" kern="1200" dirty="0" smtClean="0">
                <a:solidFill>
                  <a:schemeClr val="tx1"/>
                </a:solidFill>
                <a:latin typeface="+mn-lt"/>
                <a:ea typeface="+mn-ea"/>
                <a:cs typeface="+mn-cs"/>
              </a:rPr>
              <a:t> animals were crossed to C57BL/6 mice. Heterozygous offspring were crossed to  </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We engineered a line of mice carrying a defective </a:t>
            </a:r>
            <a:r>
              <a:rPr lang="en-US" sz="1200" b="0" i="0" kern="1200" dirty="0" err="1" smtClean="0">
                <a:solidFill>
                  <a:schemeClr val="tx1"/>
                </a:solidFill>
                <a:latin typeface="+mn-lt"/>
                <a:ea typeface="+mn-ea"/>
                <a:cs typeface="+mn-cs"/>
              </a:rPr>
              <a:t>aire</a:t>
            </a:r>
            <a:r>
              <a:rPr lang="en-US" sz="1200" b="0" i="0" kern="1200" dirty="0" smtClean="0">
                <a:solidFill>
                  <a:schemeClr val="tx1"/>
                </a:solidFill>
                <a:latin typeface="+mn-lt"/>
                <a:ea typeface="+mn-ea"/>
                <a:cs typeface="+mn-cs"/>
              </a:rPr>
              <a:t> gene by means </a:t>
            </a:r>
            <a:r>
              <a:rPr lang="en-US" sz="1200" b="1" i="0" kern="1200" dirty="0" smtClean="0">
                <a:solidFill>
                  <a:schemeClr val="tx1"/>
                </a:solidFill>
                <a:latin typeface="+mn-lt"/>
                <a:ea typeface="+mn-ea"/>
                <a:cs typeface="+mn-cs"/>
              </a:rPr>
              <a:t>of lox/</a:t>
            </a:r>
            <a:r>
              <a:rPr lang="en-US" sz="1200" b="1" i="0" kern="1200" dirty="0" err="1" smtClean="0">
                <a:solidFill>
                  <a:schemeClr val="tx1"/>
                </a:solidFill>
                <a:latin typeface="+mn-lt"/>
                <a:ea typeface="+mn-ea"/>
                <a:cs typeface="+mn-cs"/>
              </a:rPr>
              <a:t>cre</a:t>
            </a:r>
            <a:r>
              <a:rPr lang="en-US" sz="1200" b="1" i="0" kern="1200" dirty="0" smtClean="0">
                <a:solidFill>
                  <a:schemeClr val="tx1"/>
                </a:solidFill>
                <a:latin typeface="+mn-lt"/>
                <a:ea typeface="+mn-ea"/>
                <a:cs typeface="+mn-cs"/>
              </a:rPr>
              <a:t>-mediated recombination in embryonic stem (ES) cells (fig. S1). These mice carry in homozygous state a mutant allele bearing a deletion of </a:t>
            </a:r>
            <a:r>
              <a:rPr lang="en-US" sz="1200" b="1" i="0" kern="1200" dirty="0" err="1" smtClean="0">
                <a:solidFill>
                  <a:schemeClr val="tx1"/>
                </a:solidFill>
                <a:latin typeface="+mn-lt"/>
                <a:ea typeface="+mn-ea"/>
                <a:cs typeface="+mn-cs"/>
              </a:rPr>
              <a:t>exon</a:t>
            </a:r>
            <a:r>
              <a:rPr lang="en-US" sz="1200" b="1" i="0" kern="1200" dirty="0" smtClean="0">
                <a:solidFill>
                  <a:schemeClr val="tx1"/>
                </a:solidFill>
                <a:latin typeface="+mn-lt"/>
                <a:ea typeface="+mn-ea"/>
                <a:cs typeface="+mn-cs"/>
              </a:rPr>
              <a:t> 2 and portions of the upstream and downstream </a:t>
            </a:r>
            <a:r>
              <a:rPr lang="en-US" sz="1200" b="1" i="0" kern="1200" dirty="0" err="1" smtClean="0">
                <a:solidFill>
                  <a:schemeClr val="tx1"/>
                </a:solidFill>
                <a:latin typeface="+mn-lt"/>
                <a:ea typeface="+mn-ea"/>
                <a:cs typeface="+mn-cs"/>
              </a:rPr>
              <a:t>introns</a:t>
            </a:r>
            <a:r>
              <a:rPr lang="en-US" sz="1200" b="1" i="0" kern="1200" dirty="0" smtClean="0">
                <a:solidFill>
                  <a:schemeClr val="tx1"/>
                </a:solidFill>
                <a:latin typeface="+mn-lt"/>
                <a:ea typeface="+mn-ea"/>
                <a:cs typeface="+mn-cs"/>
              </a:rPr>
              <a:t> (fig. S1A</a:t>
            </a:r>
            <a:r>
              <a:rPr lang="en-US" sz="1200" b="0" i="0" kern="1200" dirty="0" smtClean="0">
                <a:solidFill>
                  <a:schemeClr val="tx1"/>
                </a:solidFill>
                <a:latin typeface="+mn-lt"/>
                <a:ea typeface="+mn-ea"/>
                <a:cs typeface="+mn-cs"/>
              </a:rPr>
              <a:t>). Mature </a:t>
            </a:r>
            <a:r>
              <a:rPr lang="en-US" sz="1200" b="1" i="0" kern="1200" dirty="0" err="1" smtClean="0">
                <a:solidFill>
                  <a:schemeClr val="tx1"/>
                </a:solidFill>
                <a:latin typeface="+mn-lt"/>
                <a:ea typeface="+mn-ea"/>
                <a:cs typeface="+mn-cs"/>
              </a:rPr>
              <a:t>aire</a:t>
            </a:r>
            <a:r>
              <a:rPr lang="en-US" sz="1200" b="1" i="0" kern="1200" dirty="0" smtClean="0">
                <a:solidFill>
                  <a:schemeClr val="tx1"/>
                </a:solidFill>
                <a:latin typeface="+mn-lt"/>
                <a:ea typeface="+mn-ea"/>
                <a:cs typeface="+mn-cs"/>
              </a:rPr>
              <a:t> gene transcripts </a:t>
            </a:r>
            <a:r>
              <a:rPr lang="en-US" sz="1200" b="0" i="0" kern="1200" dirty="0" smtClean="0">
                <a:solidFill>
                  <a:schemeClr val="tx1"/>
                </a:solidFill>
                <a:latin typeface="+mn-lt"/>
                <a:ea typeface="+mn-ea"/>
                <a:cs typeface="+mn-cs"/>
              </a:rPr>
              <a:t>could be detected at </a:t>
            </a:r>
            <a:r>
              <a:rPr lang="en-US" sz="1200" b="0" i="0" kern="1200" dirty="0" err="1" smtClean="0">
                <a:solidFill>
                  <a:schemeClr val="tx1"/>
                </a:solidFill>
                <a:latin typeface="+mn-lt"/>
                <a:ea typeface="+mn-ea"/>
                <a:cs typeface="+mn-cs"/>
              </a:rPr>
              <a:t>nearnormal</a:t>
            </a:r>
            <a:r>
              <a:rPr lang="en-US" sz="1200" b="0" i="0" kern="1200" dirty="0" smtClean="0">
                <a:solidFill>
                  <a:schemeClr val="tx1"/>
                </a:solidFill>
                <a:latin typeface="+mn-lt"/>
                <a:ea typeface="+mn-ea"/>
                <a:cs typeface="+mn-cs"/>
              </a:rPr>
              <a:t> levels in the thymus of mutant mice, but these were smaller than in the wild type, as expected given the absence of </a:t>
            </a:r>
            <a:r>
              <a:rPr lang="en-US" sz="1200" b="0" i="0" kern="1200" dirty="0" err="1" smtClean="0">
                <a:solidFill>
                  <a:schemeClr val="tx1"/>
                </a:solidFill>
                <a:latin typeface="+mn-lt"/>
                <a:ea typeface="+mn-ea"/>
                <a:cs typeface="+mn-cs"/>
              </a:rPr>
              <a:t>exon</a:t>
            </a:r>
            <a:r>
              <a:rPr lang="en-US" sz="1200" b="0" i="0" kern="1200" dirty="0" smtClean="0">
                <a:solidFill>
                  <a:schemeClr val="tx1"/>
                </a:solidFill>
                <a:latin typeface="+mn-lt"/>
                <a:ea typeface="+mn-ea"/>
                <a:cs typeface="+mn-cs"/>
              </a:rPr>
              <a:t> 2 (fig. S1B). Sequence analysis confirmed that these transcripts could not give rise to functional protein because a frame shift provoked by the abnormal juxtaposition of </a:t>
            </a:r>
            <a:r>
              <a:rPr lang="en-US" sz="1200" b="0" i="0" kern="1200" dirty="0" err="1" smtClean="0">
                <a:solidFill>
                  <a:schemeClr val="tx1"/>
                </a:solidFill>
                <a:latin typeface="+mn-lt"/>
                <a:ea typeface="+mn-ea"/>
                <a:cs typeface="+mn-cs"/>
              </a:rPr>
              <a:t>exons</a:t>
            </a:r>
            <a:r>
              <a:rPr lang="en-US" sz="1200" b="0" i="0" kern="1200" dirty="0" smtClean="0">
                <a:solidFill>
                  <a:schemeClr val="tx1"/>
                </a:solidFill>
                <a:latin typeface="+mn-lt"/>
                <a:ea typeface="+mn-ea"/>
                <a:cs typeface="+mn-cs"/>
              </a:rPr>
              <a:t> 1 and 3 resulted in premature truncation shortly after </a:t>
            </a:r>
            <a:r>
              <a:rPr lang="en-US" sz="1200" b="0" i="0" kern="1200" dirty="0" err="1" smtClean="0">
                <a:solidFill>
                  <a:schemeClr val="tx1"/>
                </a:solidFill>
                <a:latin typeface="+mn-lt"/>
                <a:ea typeface="+mn-ea"/>
                <a:cs typeface="+mn-cs"/>
              </a:rPr>
              <a:t>exon</a:t>
            </a:r>
            <a:r>
              <a:rPr lang="en-US" sz="1200" b="0" i="0" kern="1200" dirty="0" smtClean="0">
                <a:solidFill>
                  <a:schemeClr val="tx1"/>
                </a:solidFill>
                <a:latin typeface="+mn-lt"/>
                <a:ea typeface="+mn-ea"/>
                <a:cs typeface="+mn-cs"/>
              </a:rPr>
              <a:t> 1 (fig. S1C). The </a:t>
            </a:r>
            <a:r>
              <a:rPr lang="en-US" sz="1200" b="0" i="0" kern="1200" dirty="0" err="1" smtClean="0">
                <a:solidFill>
                  <a:schemeClr val="tx1"/>
                </a:solidFill>
                <a:latin typeface="+mn-lt"/>
                <a:ea typeface="+mn-ea"/>
                <a:cs typeface="+mn-cs"/>
              </a:rPr>
              <a:t>aire</a:t>
            </a:r>
            <a:r>
              <a:rPr lang="en-US" sz="1200" b="0" i="0" kern="1200" dirty="0" smtClean="0">
                <a:solidFill>
                  <a:schemeClr val="tx1"/>
                </a:solidFill>
                <a:latin typeface="+mn-lt"/>
                <a:ea typeface="+mn-ea"/>
                <a:cs typeface="+mn-cs"/>
              </a:rPr>
              <a:t> gene mutation was generated in ES cells derived from mice of the </a:t>
            </a:r>
            <a:r>
              <a:rPr lang="en-US" sz="1200" b="0" i="0" kern="1200" dirty="0" err="1" smtClean="0">
                <a:solidFill>
                  <a:schemeClr val="tx1"/>
                </a:solidFill>
                <a:latin typeface="+mn-lt"/>
                <a:ea typeface="+mn-ea"/>
                <a:cs typeface="+mn-cs"/>
              </a:rPr>
              <a:t>Sv</a:t>
            </a:r>
            <a:r>
              <a:rPr lang="en-US" sz="1200" b="0" i="0" kern="1200" dirty="0" smtClean="0">
                <a:solidFill>
                  <a:schemeClr val="tx1"/>
                </a:solidFill>
                <a:latin typeface="+mn-lt"/>
                <a:ea typeface="+mn-ea"/>
                <a:cs typeface="+mn-cs"/>
              </a:rPr>
              <a:t>/129 strain, and mice used in the experiments described here were from F[sub2] or F[sub3] backcrosses onto the B6 genetic background</a:t>
            </a:r>
            <a:r>
              <a:rPr lang="en-US" sz="1200" b="0" i="0" kern="1200" dirty="0" smtClean="0">
                <a:solidFill>
                  <a:schemeClr val="tx1"/>
                </a:solidFill>
                <a:latin typeface="+mn-lt"/>
                <a:ea typeface="+mn-ea"/>
                <a:cs typeface="+mn-cs"/>
              </a:rPr>
              <a:t>.</a:t>
            </a:r>
          </a:p>
          <a:p>
            <a:endParaRPr lang="en-US" sz="1200" b="0"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endParaRPr lang="en-US" sz="2000" dirty="0" smtClean="0">
              <a:solidFill>
                <a:schemeClr val="bg1"/>
              </a:solidFill>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2000" b="1" baseline="0" dirty="0" smtClean="0">
              <a:solidFill>
                <a:schemeClr val="bg1"/>
              </a:solidFill>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000" b="1" baseline="0" dirty="0" smtClean="0">
                <a:solidFill>
                  <a:schemeClr val="bg1"/>
                </a:solidFill>
              </a:rPr>
              <a:t>Interesting biologically-assumed </a:t>
            </a:r>
            <a:r>
              <a:rPr lang="en-US" sz="2000" b="1" baseline="0" dirty="0" err="1" smtClean="0">
                <a:solidFill>
                  <a:schemeClr val="bg1"/>
                </a:solidFill>
              </a:rPr>
              <a:t>tcells</a:t>
            </a:r>
            <a:r>
              <a:rPr lang="en-US" sz="2000" b="1" baseline="0" dirty="0" smtClean="0">
                <a:solidFill>
                  <a:schemeClr val="bg1"/>
                </a:solidFill>
              </a:rPr>
              <a:t> move through medulla, give more info on how </a:t>
            </a:r>
            <a:r>
              <a:rPr lang="en-US" sz="2000" b="1" baseline="0" dirty="0" err="1" smtClean="0">
                <a:solidFill>
                  <a:schemeClr val="bg1"/>
                </a:solidFill>
              </a:rPr>
              <a:t>tcells</a:t>
            </a:r>
            <a:r>
              <a:rPr lang="en-US" sz="2000" b="1" baseline="0" dirty="0" smtClean="0">
                <a:solidFill>
                  <a:schemeClr val="bg1"/>
                </a:solidFill>
              </a:rPr>
              <a:t> move through thymus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2000" b="1" baseline="0" dirty="0" smtClean="0">
              <a:solidFill>
                <a:schemeClr val="bg1"/>
              </a:solidFill>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2000" b="1" baseline="0" dirty="0" smtClean="0">
                <a:solidFill>
                  <a:schemeClr val="bg1"/>
                </a:solidFill>
              </a:rPr>
              <a:t>1) Removing cell type that seems to be important in clustering and seeing if clustering shifts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2000" b="1" baseline="0" dirty="0" smtClean="0">
              <a:solidFill>
                <a:schemeClr val="bg1"/>
              </a:solidFill>
            </a:endParaRPr>
          </a:p>
          <a:p>
            <a:pPr marL="0" marR="0" lvl="2" indent="0" algn="l" defTabSz="914400" rtl="0" eaLnBrk="1" fontAlgn="auto" latinLnBrk="0" hangingPunct="1">
              <a:lnSpc>
                <a:spcPct val="100000"/>
              </a:lnSpc>
              <a:spcBef>
                <a:spcPts val="0"/>
              </a:spcBef>
              <a:spcAft>
                <a:spcPts val="0"/>
              </a:spcAft>
              <a:buClrTx/>
              <a:buSzTx/>
              <a:buFontTx/>
              <a:buNone/>
              <a:tabLst/>
              <a:defRPr/>
            </a:pPr>
            <a:r>
              <a:rPr lang="en-US" sz="2000" b="1" baseline="0" dirty="0" smtClean="0">
                <a:solidFill>
                  <a:schemeClr val="bg1"/>
                </a:solidFill>
              </a:rPr>
              <a:t>2) Ecological index-get an idea of how different cellular compositions are between different regions produced from k-means</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2000" b="1" baseline="0" dirty="0" smtClean="0">
                <a:solidFill>
                  <a:schemeClr val="bg1"/>
                </a:solidFill>
              </a:rPr>
              <a:t>     Are the values similar between replicates?</a:t>
            </a:r>
          </a:p>
          <a:p>
            <a:pPr marL="0" marR="0" lvl="2" indent="0" algn="l" defTabSz="914400" rtl="0" eaLnBrk="1" fontAlgn="auto" latinLnBrk="0" hangingPunct="1">
              <a:lnSpc>
                <a:spcPct val="100000"/>
              </a:lnSpc>
              <a:spcBef>
                <a:spcPts val="0"/>
              </a:spcBef>
              <a:spcAft>
                <a:spcPts val="0"/>
              </a:spcAft>
              <a:buClrTx/>
              <a:buSzTx/>
              <a:buFontTx/>
              <a:buNone/>
              <a:tabLst/>
              <a:defRPr/>
            </a:pPr>
            <a:r>
              <a:rPr lang="en-US" sz="2000" b="1" baseline="0" dirty="0" smtClean="0">
                <a:solidFill>
                  <a:schemeClr val="bg1"/>
                </a:solidFill>
              </a:rPr>
              <a:t>     Find an example in the literature to compare it – Bray Curtis</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2000" b="1" baseline="0" dirty="0" smtClean="0">
              <a:solidFill>
                <a:schemeClr val="bg1"/>
              </a:solidFill>
            </a:endParaRPr>
          </a:p>
          <a:p>
            <a:pPr lvl="3"/>
            <a:r>
              <a:rPr lang="en-US" dirty="0" smtClean="0">
                <a:solidFill>
                  <a:schemeClr val="bg1"/>
                </a:solidFill>
              </a:rPr>
              <a:t>Varies between 0 and 1</a:t>
            </a:r>
          </a:p>
          <a:p>
            <a:pPr lvl="4"/>
            <a:r>
              <a:rPr lang="en-US" dirty="0" smtClean="0">
                <a:solidFill>
                  <a:schemeClr val="bg1"/>
                </a:solidFill>
              </a:rPr>
              <a:t>0 = sites are identical (same species composition)</a:t>
            </a:r>
          </a:p>
          <a:p>
            <a:pPr lvl="4"/>
            <a:r>
              <a:rPr lang="en-US" dirty="0" smtClean="0">
                <a:solidFill>
                  <a:schemeClr val="bg1"/>
                </a:solidFill>
              </a:rPr>
              <a:t>1 = sites don’t share any species</a:t>
            </a:r>
          </a:p>
          <a:p>
            <a:endParaRPr lang="en-US" baseline="0" dirty="0" smtClean="0"/>
          </a:p>
          <a:p>
            <a:r>
              <a:rPr lang="en-US" dirty="0" smtClean="0"/>
              <a:t>3) Look at spatial relationships</a:t>
            </a:r>
            <a:r>
              <a:rPr lang="en-US" baseline="0" dirty="0" smtClean="0"/>
              <a:t> of cells-cell to cell </a:t>
            </a:r>
            <a:r>
              <a:rPr lang="en-US" baseline="0" dirty="0" err="1" smtClean="0"/>
              <a:t>interactionss</a:t>
            </a:r>
            <a:r>
              <a:rPr lang="en-US" baseline="0" dirty="0" smtClean="0"/>
              <a:t>; are there patterns that we can see with our eyes? </a:t>
            </a:r>
          </a:p>
          <a:p>
            <a:r>
              <a:rPr lang="en-US" baseline="0" dirty="0" smtClean="0"/>
              <a:t>	do some cell types aggregate together more than others?</a:t>
            </a:r>
          </a:p>
          <a:p>
            <a:r>
              <a:rPr lang="en-US" baseline="0" dirty="0" smtClean="0"/>
              <a:t>	is there a certain distribution and </a:t>
            </a:r>
            <a:r>
              <a:rPr lang="en-US" baseline="0" dirty="0" err="1" smtClean="0"/>
              <a:t>abuncance</a:t>
            </a:r>
            <a:r>
              <a:rPr lang="en-US" baseline="0" dirty="0" smtClean="0"/>
              <a:t> necessary for proper functioning of the thymus? (percolation theory, </a:t>
            </a:r>
            <a:r>
              <a:rPr lang="en-US" baseline="0" dirty="0" err="1" smtClean="0"/>
              <a:t>ripleys</a:t>
            </a:r>
            <a:r>
              <a:rPr lang="en-US" baseline="0" dirty="0" smtClean="0"/>
              <a:t> k)</a:t>
            </a:r>
          </a:p>
          <a:p>
            <a:pPr lvl="2"/>
            <a:r>
              <a:rPr lang="en-US" dirty="0" smtClean="0">
                <a:solidFill>
                  <a:schemeClr val="bg1"/>
                </a:solidFill>
              </a:rPr>
              <a:t>Will</a:t>
            </a:r>
            <a:r>
              <a:rPr lang="en-US" baseline="0" dirty="0" smtClean="0">
                <a:solidFill>
                  <a:schemeClr val="bg1"/>
                </a:solidFill>
              </a:rPr>
              <a:t> the removal of a cell type completely change the </a:t>
            </a:r>
            <a:r>
              <a:rPr lang="en-US" baseline="0" dirty="0" err="1" smtClean="0">
                <a:solidFill>
                  <a:schemeClr val="bg1"/>
                </a:solidFill>
              </a:rPr>
              <a:t>celular</a:t>
            </a:r>
            <a:r>
              <a:rPr lang="en-US" baseline="0" dirty="0" smtClean="0">
                <a:solidFill>
                  <a:schemeClr val="bg1"/>
                </a:solidFill>
              </a:rPr>
              <a:t> composition?</a:t>
            </a:r>
          </a:p>
          <a:p>
            <a:pPr lvl="2"/>
            <a:endParaRPr lang="en-US" dirty="0" smtClean="0">
              <a:solidFill>
                <a:schemeClr val="bg1"/>
              </a:solidFill>
            </a:endParaRPr>
          </a:p>
          <a:p>
            <a:r>
              <a:rPr lang="en-US" dirty="0" smtClean="0"/>
              <a:t>Test my model, Repeat everything I’ve done</a:t>
            </a:r>
            <a:r>
              <a:rPr lang="en-US" baseline="0" dirty="0" smtClean="0"/>
              <a:t> now with </a:t>
            </a:r>
            <a:r>
              <a:rPr lang="en-US" baseline="0" dirty="0" err="1" smtClean="0"/>
              <a:t>Aire</a:t>
            </a:r>
            <a:r>
              <a:rPr lang="en-US" baseline="0" dirty="0" smtClean="0"/>
              <a:t> mutants, known patterning difference </a:t>
            </a:r>
            <a:r>
              <a:rPr lang="en-US" baseline="0" dirty="0" err="1" smtClean="0"/>
              <a:t>bt</a:t>
            </a:r>
            <a:r>
              <a:rPr lang="en-US" baseline="0" dirty="0" smtClean="0"/>
              <a:t> wt and </a:t>
            </a:r>
            <a:r>
              <a:rPr lang="en-US" baseline="0" dirty="0" err="1" smtClean="0"/>
              <a:t>ko</a:t>
            </a:r>
            <a:r>
              <a:rPr lang="en-US" baseline="0" dirty="0" smtClean="0"/>
              <a:t>; test model to see if it works; test how robust it is, mutant that has been characterized, mutant phenotypes are known</a:t>
            </a: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INCLUDE</a:t>
            </a:r>
            <a:r>
              <a:rPr lang="en-US" baseline="0" dirty="0" smtClean="0"/>
              <a:t> RAREFACTION CURVE</a:t>
            </a: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My project was </a:t>
            </a:r>
            <a:r>
              <a:rPr lang="en-US" b="0" dirty="0" smtClean="0"/>
              <a:t>developed</a:t>
            </a:r>
            <a:r>
              <a:rPr lang="en-US" b="0" baseline="0" dirty="0" smtClean="0"/>
              <a:t> </a:t>
            </a:r>
            <a:r>
              <a:rPr lang="en-US" b="0" baseline="0" dirty="0" smtClean="0"/>
              <a:t>in order to </a:t>
            </a:r>
            <a:r>
              <a:rPr lang="en-US" b="0" baseline="0" dirty="0" smtClean="0"/>
              <a:t>create </a:t>
            </a:r>
            <a:r>
              <a:rPr lang="en-US" b="0" baseline="0" dirty="0" smtClean="0"/>
              <a:t>a method that would allow us to quantitatively look at organization, as opposed to composition, of cell </a:t>
            </a:r>
            <a:r>
              <a:rPr lang="en-US" b="0" baseline="0" dirty="0" smtClean="0"/>
              <a:t>types within biological organs.</a:t>
            </a:r>
          </a:p>
          <a:p>
            <a:endParaRPr lang="en-US" b="0" dirty="0" smtClean="0"/>
          </a:p>
          <a:p>
            <a:r>
              <a:rPr lang="en-US" b="0" dirty="0" smtClean="0"/>
              <a:t>beyond essentially descriptive assays (IHC and histological) available</a:t>
            </a:r>
            <a:r>
              <a:rPr lang="en-US" b="0" baseline="0" dirty="0" smtClean="0"/>
              <a:t> in the field of organ biology</a:t>
            </a:r>
            <a:r>
              <a:rPr lang="en-US" b="0" dirty="0" smtClean="0"/>
              <a:t>, there</a:t>
            </a:r>
            <a:r>
              <a:rPr lang="en-US" b="0" baseline="0" dirty="0" smtClean="0"/>
              <a:t> are</a:t>
            </a:r>
            <a:r>
              <a:rPr lang="en-US" b="0" dirty="0" smtClean="0"/>
              <a:t> few statistical tools available for identifying and interpreting organizational characteristics</a:t>
            </a:r>
          </a:p>
          <a:p>
            <a:endParaRPr lang="en-US" b="0" dirty="0" smtClean="0"/>
          </a:p>
          <a:p>
            <a:r>
              <a:rPr lang="en-US" b="0" dirty="0" smtClean="0"/>
              <a:t>Organs that would</a:t>
            </a:r>
            <a:r>
              <a:rPr lang="en-US" b="0" baseline="0" dirty="0" smtClean="0"/>
              <a:t> be especially useful for include</a:t>
            </a:r>
            <a:r>
              <a:rPr lang="en-US" b="0" baseline="0" dirty="0" smtClean="0"/>
              <a:t>: Target organs:</a:t>
            </a:r>
            <a:endParaRPr lang="en-US" b="0" dirty="0" smtClean="0"/>
          </a:p>
          <a:p>
            <a:r>
              <a:rPr lang="en-US" b="0" dirty="0" err="1" smtClean="0"/>
              <a:t>endodermal</a:t>
            </a:r>
            <a:r>
              <a:rPr lang="en-US" b="0" dirty="0" smtClean="0"/>
              <a:t> glandular organs (thymus,</a:t>
            </a:r>
            <a:r>
              <a:rPr lang="en-US" b="0" baseline="0" dirty="0" smtClean="0"/>
              <a:t> liver, pancreas)</a:t>
            </a:r>
            <a:r>
              <a:rPr lang="en-US" b="0" dirty="0" smtClean="0"/>
              <a:t> structure is more difficult to perceive, with organizational structures that are visible only with the use of molecular or cellular markers</a:t>
            </a:r>
          </a:p>
          <a:p>
            <a:endParaRPr lang="en-US" b="0" dirty="0" smtClean="0"/>
          </a:p>
          <a:p>
            <a:r>
              <a:rPr lang="en-US" b="0" dirty="0" smtClean="0"/>
              <a:t>Function </a:t>
            </a:r>
            <a:r>
              <a:rPr lang="en-US" b="0" dirty="0" smtClean="0"/>
              <a:t>depends on organization</a:t>
            </a:r>
            <a:endParaRPr lang="en-US" b="0"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Cross reaction if 2 of same species in same set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CD11c-dendritic cells (antigen presenting) and some activated t cells, Central tolerance of T cells, b cells and NK cells  (apoptosis of self reactive t cells), cellular adhesion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Claudin3&amp;4- membrane protein, tight junction family, cell to cell adhesion in epithelial/endothelial sheets, for seals around cells, physical barrier to solutes and water, PREFERENTIALLY EXPRESSED IN </a:t>
            </a:r>
            <a:r>
              <a:rPr lang="en-US" baseline="0" dirty="0" err="1" smtClean="0"/>
              <a:t>aire</a:t>
            </a:r>
            <a:r>
              <a:rPr lang="en-US" baseline="0" dirty="0" smtClean="0"/>
              <a:t>+ </a:t>
            </a:r>
            <a:r>
              <a:rPr lang="en-US" baseline="0" dirty="0" err="1" smtClean="0"/>
              <a:t>mTECS</a:t>
            </a:r>
            <a:r>
              <a:rPr lang="en-US" baseline="0" dirty="0" smtClean="0"/>
              <a:t>,       CLDN3,4, UEA1 </a:t>
            </a:r>
            <a:r>
              <a:rPr lang="en-US" baseline="0" dirty="0" err="1" smtClean="0"/>
              <a:t>tecs</a:t>
            </a:r>
            <a:r>
              <a:rPr lang="en-US" baseline="0" dirty="0" smtClean="0"/>
              <a:t> represent initial progenitors specified for </a:t>
            </a:r>
            <a:r>
              <a:rPr lang="en-US" baseline="0" dirty="0" err="1" smtClean="0"/>
              <a:t>Aire</a:t>
            </a:r>
            <a:r>
              <a:rPr lang="en-US" baseline="0" dirty="0" smtClean="0"/>
              <a:t>+ </a:t>
            </a:r>
            <a:r>
              <a:rPr lang="en-US" baseline="0" dirty="0" err="1" smtClean="0"/>
              <a:t>mTECS</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CD25-glycoprotein, expressed on activated T and B cells, </a:t>
            </a:r>
            <a:r>
              <a:rPr lang="en-US" baseline="0" dirty="0" err="1" smtClean="0"/>
              <a:t>thymocyte</a:t>
            </a:r>
            <a:r>
              <a:rPr lang="en-US" baseline="0" dirty="0" smtClean="0"/>
              <a:t> subsets, pre-b cells, and t </a:t>
            </a:r>
            <a:r>
              <a:rPr lang="en-US" baseline="0" dirty="0" err="1" smtClean="0"/>
              <a:t>reg</a:t>
            </a:r>
            <a:r>
              <a:rPr lang="en-US" baseline="0" dirty="0" smtClean="0"/>
              <a:t> cells, IL2 receptor, </a:t>
            </a:r>
            <a:r>
              <a:rPr lang="en-US" baseline="0" dirty="0" err="1" smtClean="0"/>
              <a:t>transmembran</a:t>
            </a:r>
            <a:r>
              <a:rPr lang="en-US" baseline="0" dirty="0" smtClean="0"/>
              <a:t> protein present on activated T cells, DN2 and DN3 are CD25+  ;   DN1-DN4 – CD4 CD8 SP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err="1" smtClean="0"/>
              <a:t>PDGFRb-Perivascular</a:t>
            </a:r>
            <a:r>
              <a:rPr lang="en-US" dirty="0" smtClean="0"/>
              <a:t> cells express </a:t>
            </a:r>
            <a:r>
              <a:rPr lang="en-US" dirty="0" err="1" smtClean="0"/>
              <a:t>mesenchymal</a:t>
            </a:r>
            <a:r>
              <a:rPr lang="en-US" dirty="0" smtClean="0"/>
              <a:t> markers,</a:t>
            </a:r>
            <a:r>
              <a:rPr lang="en-US" baseline="0" dirty="0" smtClean="0"/>
              <a:t> so does capsule</a:t>
            </a:r>
          </a:p>
          <a:p>
            <a:r>
              <a:rPr lang="en-US" baseline="0" dirty="0" smtClean="0"/>
              <a:t>Gene encodes a cell surface tyrosine </a:t>
            </a:r>
            <a:r>
              <a:rPr lang="en-US" baseline="0" dirty="0" err="1" smtClean="0"/>
              <a:t>kinase</a:t>
            </a:r>
            <a:r>
              <a:rPr lang="en-US" baseline="0" dirty="0" smtClean="0"/>
              <a:t> receptor, binding causes </a:t>
            </a:r>
            <a:r>
              <a:rPr lang="en-US" baseline="0" dirty="0" err="1" smtClean="0"/>
              <a:t>phosphorylation</a:t>
            </a:r>
            <a:r>
              <a:rPr lang="en-US" baseline="0" dirty="0" smtClean="0"/>
              <a:t> (may control growth, division, movement, survival, development)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Foxp3-forkhead box p3, transcriptional regulator, high expression in CD4CD25 </a:t>
            </a:r>
            <a:r>
              <a:rPr lang="en-US" baseline="0" dirty="0" err="1" smtClean="0"/>
              <a:t>reg</a:t>
            </a:r>
            <a:r>
              <a:rPr lang="en-US" baseline="0" dirty="0" smtClean="0"/>
              <a:t> t cells</a:t>
            </a:r>
            <a:r>
              <a:rPr lang="en-US" b="1" baseline="0" dirty="0" smtClean="0"/>
              <a:t>, suppress immune response of </a:t>
            </a:r>
            <a:r>
              <a:rPr lang="en-US" baseline="0" dirty="0" smtClean="0"/>
              <a:t>other cells “self check” to prevent excessive reactions and prevent self reactivity, occurs in medulla, some t cells become </a:t>
            </a:r>
            <a:r>
              <a:rPr lang="en-US" baseline="0" dirty="0" err="1" smtClean="0"/>
              <a:t>Treg</a:t>
            </a:r>
            <a:r>
              <a:rPr lang="en-US" baseline="0" dirty="0" smtClean="0"/>
              <a:t> and rest leave thymus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Claudin5-cell surface/</a:t>
            </a:r>
            <a:r>
              <a:rPr lang="en-US" baseline="0" dirty="0" err="1" smtClean="0"/>
              <a:t>transmembrane</a:t>
            </a:r>
            <a:r>
              <a:rPr lang="en-US" baseline="0" dirty="0" smtClean="0"/>
              <a:t> marker, </a:t>
            </a:r>
            <a:r>
              <a:rPr lang="en-US" baseline="0" dirty="0" err="1" smtClean="0"/>
              <a:t>claudin</a:t>
            </a:r>
            <a:r>
              <a:rPr lang="en-US" baseline="0" dirty="0" smtClean="0"/>
              <a:t> family, tight junction strands of endothelia and epithelia tissues</a:t>
            </a:r>
          </a:p>
          <a:p>
            <a:endParaRPr lang="en-US" baseline="0" dirty="0" smtClean="0"/>
          </a:p>
          <a:p>
            <a:r>
              <a:rPr lang="en-US" baseline="0" dirty="0" smtClean="0"/>
              <a:t>K14-keratin, </a:t>
            </a:r>
            <a:r>
              <a:rPr lang="en-US" b="1" baseline="0" dirty="0" err="1" smtClean="0"/>
              <a:t>cytoplasmic</a:t>
            </a:r>
            <a:r>
              <a:rPr lang="en-US" baseline="0" dirty="0" smtClean="0"/>
              <a:t> intermediate filament protein, expressed in epithelial tissues, provide mechanical support, maintain cell shape</a:t>
            </a:r>
          </a:p>
          <a:p>
            <a:endParaRPr lang="en-US" baseline="0" dirty="0" smtClean="0"/>
          </a:p>
          <a:p>
            <a:r>
              <a:rPr lang="en-US" baseline="0" dirty="0" smtClean="0"/>
              <a:t>UEA1-lectin (binds carbohydrate), endothelial cell marker, binds K8 and not K14,K5, AIRE more preferentially expressed in this subset, suggests these cells represent more advanced stage of </a:t>
            </a:r>
            <a:r>
              <a:rPr lang="en-US" baseline="0" dirty="0" err="1" smtClean="0"/>
              <a:t>mTEC</a:t>
            </a:r>
            <a:r>
              <a:rPr lang="en-US" baseline="0" dirty="0" smtClean="0"/>
              <a:t> differentiation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AIRE-autoimmune regulator, transcription factory that is highly expressed in </a:t>
            </a:r>
            <a:r>
              <a:rPr lang="en-US" baseline="0" dirty="0" err="1" smtClean="0"/>
              <a:t>perinuclear</a:t>
            </a:r>
            <a:r>
              <a:rPr lang="en-US" baseline="0" dirty="0" smtClean="0"/>
              <a:t> region of mature </a:t>
            </a:r>
            <a:r>
              <a:rPr lang="en-US" baseline="0" dirty="0" err="1" smtClean="0"/>
              <a:t>medullary</a:t>
            </a:r>
            <a:r>
              <a:rPr lang="en-US" baseline="0" dirty="0" smtClean="0"/>
              <a:t> </a:t>
            </a:r>
            <a:r>
              <a:rPr lang="en-US" baseline="0" dirty="0" err="1" smtClean="0"/>
              <a:t>thymic</a:t>
            </a:r>
            <a:r>
              <a:rPr lang="en-US" baseline="0" dirty="0" smtClean="0"/>
              <a:t> epithelial cells, central tolerance, controls transcription of many genes encoding highly diverse, tissue-restricted self antigens, in absence of AIRE, </a:t>
            </a:r>
            <a:r>
              <a:rPr lang="en-US" baseline="0" dirty="0" err="1" smtClean="0"/>
              <a:t>mTECS</a:t>
            </a:r>
            <a:r>
              <a:rPr lang="en-US" baseline="0" dirty="0" smtClean="0"/>
              <a:t> fail to delete </a:t>
            </a:r>
            <a:r>
              <a:rPr lang="en-US" baseline="0" dirty="0" err="1" smtClean="0"/>
              <a:t>thymocytes</a:t>
            </a:r>
            <a:r>
              <a:rPr lang="en-US" baseline="0" dirty="0" smtClean="0"/>
              <a:t> expressing </a:t>
            </a:r>
            <a:r>
              <a:rPr lang="en-US" baseline="0" dirty="0" err="1" smtClean="0"/>
              <a:t>Tcell</a:t>
            </a:r>
            <a:r>
              <a:rPr lang="en-US" baseline="0" dirty="0" smtClean="0"/>
              <a:t> “self” receptors</a:t>
            </a:r>
            <a:endParaRPr lang="en-US" dirty="0" smtClean="0"/>
          </a:p>
          <a:p>
            <a:endParaRPr lang="en-US" baseline="0" dirty="0" smtClean="0"/>
          </a:p>
          <a:p>
            <a:r>
              <a:rPr lang="en-US" baseline="0" dirty="0" smtClean="0"/>
              <a:t>P63-related to tumor suppressor gene family, </a:t>
            </a:r>
            <a:r>
              <a:rPr lang="en-US" b="1" baseline="0" dirty="0" smtClean="0"/>
              <a:t>early epithelial cell marker</a:t>
            </a:r>
            <a:r>
              <a:rPr lang="en-US" baseline="0" dirty="0" smtClean="0"/>
              <a:t>, induces expression of differential markers and shortly after its own levels are reduced, may stimulate cell survival</a:t>
            </a:r>
          </a:p>
          <a:p>
            <a:endParaRPr lang="en-US" baseline="0" dirty="0" smtClean="0"/>
          </a:p>
          <a:p>
            <a:r>
              <a:rPr lang="en-US" baseline="0" dirty="0" smtClean="0"/>
              <a:t>Foxn1-member of </a:t>
            </a:r>
            <a:r>
              <a:rPr lang="en-US" baseline="0" dirty="0" err="1" smtClean="0"/>
              <a:t>forkhead</a:t>
            </a:r>
            <a:r>
              <a:rPr lang="en-US" baseline="0" dirty="0" smtClean="0"/>
              <a:t> transcription factor family, generates mature </a:t>
            </a:r>
            <a:r>
              <a:rPr lang="en-US" baseline="0" dirty="0" err="1" smtClean="0"/>
              <a:t>thymic</a:t>
            </a:r>
            <a:r>
              <a:rPr lang="en-US" baseline="0" dirty="0" smtClean="0"/>
              <a:t> epithelial cells from immature </a:t>
            </a:r>
            <a:r>
              <a:rPr lang="en-US" baseline="0" dirty="0" err="1" smtClean="0"/>
              <a:t>progenitory</a:t>
            </a:r>
            <a:r>
              <a:rPr lang="en-US" baseline="0" dirty="0" smtClean="0"/>
              <a:t>, requires through development to maturity, “master regulatory” in TEC lineage specification, </a:t>
            </a:r>
            <a:r>
              <a:rPr lang="en-US" baseline="0" dirty="0" err="1" smtClean="0"/>
              <a:t>tec</a:t>
            </a:r>
            <a:r>
              <a:rPr lang="en-US" baseline="0" dirty="0" smtClean="0"/>
              <a:t> patterning in fetal stage and </a:t>
            </a:r>
            <a:r>
              <a:rPr lang="en-US" baseline="0" dirty="0" err="1" smtClean="0"/>
              <a:t>tec</a:t>
            </a:r>
            <a:r>
              <a:rPr lang="en-US" baseline="0" dirty="0" smtClean="0"/>
              <a:t> homeostasis in postnatal thymus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23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CellProfiler</a:t>
            </a:r>
            <a:r>
              <a:rPr lang="en-US" dirty="0" smtClean="0"/>
              <a:t> uses pixel information, outputs info</a:t>
            </a:r>
            <a:r>
              <a:rPr lang="en-US" baseline="0" dirty="0" smtClean="0"/>
              <a:t> in pixels</a:t>
            </a:r>
            <a:endParaRPr lang="en-US" dirty="0" smtClean="0"/>
          </a:p>
          <a:p>
            <a:r>
              <a:rPr lang="en-US" dirty="0" smtClean="0"/>
              <a:t>Pixels not biologically meaningful, change to mm (1000 microns) or microns</a:t>
            </a: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25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solidFill>
                  <a:schemeClr val="bg1"/>
                </a:solidFill>
              </a:rPr>
              <a:t>CellProfiler</a:t>
            </a:r>
            <a:r>
              <a:rPr lang="en-US" dirty="0" smtClean="0">
                <a:solidFill>
                  <a:schemeClr val="bg1"/>
                </a:solidFill>
              </a:rPr>
              <a:t> outputs X and Y coordinates of cells</a:t>
            </a:r>
          </a:p>
          <a:p>
            <a:endParaRPr lang="en-US" dirty="0" smtClean="0">
              <a:solidFill>
                <a:schemeClr val="bg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2dHistogram function to bin coordinates into quadrants of size that I choose-200x200 boxes, 100x100-</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bg1"/>
                </a:solidFill>
              </a:rPr>
              <a:t>	want to look like community matrix, with bins that has count info</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solidFill>
                <a:schemeClr val="bg1"/>
              </a:solidFill>
            </a:endParaRPr>
          </a:p>
          <a:p>
            <a:r>
              <a:rPr lang="en-US" dirty="0" smtClean="0">
                <a:solidFill>
                  <a:schemeClr val="bg1"/>
                </a:solidFill>
              </a:rPr>
              <a:t>Since I am</a:t>
            </a:r>
            <a:r>
              <a:rPr lang="en-US" baseline="0" dirty="0" smtClean="0">
                <a:solidFill>
                  <a:schemeClr val="bg1"/>
                </a:solidFill>
              </a:rPr>
              <a:t> looking at multiple sections, </a:t>
            </a:r>
            <a:r>
              <a:rPr lang="en-US" dirty="0" smtClean="0">
                <a:solidFill>
                  <a:schemeClr val="bg1"/>
                </a:solidFill>
              </a:rPr>
              <a:t>I want bin sizes</a:t>
            </a:r>
            <a:r>
              <a:rPr lang="en-US" baseline="0" dirty="0" smtClean="0">
                <a:solidFill>
                  <a:schemeClr val="bg1"/>
                </a:solidFill>
              </a:rPr>
              <a:t> to be the same between sections</a:t>
            </a:r>
          </a:p>
          <a:p>
            <a:endParaRPr lang="en-US" dirty="0" smtClean="0">
              <a:solidFill>
                <a:schemeClr val="bg1"/>
              </a:solidFill>
            </a:endParaRPr>
          </a:p>
          <a:p>
            <a:r>
              <a:rPr lang="en-US" dirty="0" smtClean="0">
                <a:solidFill>
                  <a:schemeClr val="bg1"/>
                </a:solidFill>
              </a:rPr>
              <a:t>I add 4 points (0 and point larger than section height)-6000 for thymus1</a:t>
            </a:r>
          </a:p>
          <a:p>
            <a:pPr lvl="1"/>
            <a:r>
              <a:rPr lang="en-US" dirty="0" smtClean="0">
                <a:solidFill>
                  <a:schemeClr val="bg1"/>
                </a:solidFill>
              </a:rPr>
              <a:t>(0,0) ,(0,6000),(6000,0),(6000,6000) (I wanted them to be square)</a:t>
            </a:r>
          </a:p>
          <a:p>
            <a:endParaRPr lang="en-US" dirty="0" smtClean="0">
              <a:solidFill>
                <a:schemeClr val="bg1"/>
              </a:solidFill>
            </a:endParaRPr>
          </a:p>
          <a:p>
            <a:r>
              <a:rPr lang="en-US" dirty="0" smtClean="0">
                <a:solidFill>
                  <a:schemeClr val="bg1"/>
                </a:solidFill>
              </a:rPr>
              <a:t>2dhisto-Matrix (grid)</a:t>
            </a:r>
            <a:r>
              <a:rPr lang="en-US" baseline="0" dirty="0" smtClean="0">
                <a:solidFill>
                  <a:schemeClr val="bg1"/>
                </a:solidFill>
              </a:rPr>
              <a:t> is built that holds the counts that fall into each bin/quadrant of grid</a:t>
            </a:r>
            <a:endParaRPr lang="en-US" dirty="0" smtClean="0">
              <a:solidFill>
                <a:schemeClr val="bg1"/>
              </a:solidFill>
            </a:endParaRPr>
          </a:p>
          <a:p>
            <a:r>
              <a:rPr lang="en-US" dirty="0" smtClean="0">
                <a:solidFill>
                  <a:schemeClr val="bg1"/>
                </a:solidFill>
              </a:rPr>
              <a:t>Use the counts in the quadrants for analysis</a:t>
            </a:r>
          </a:p>
          <a:p>
            <a:endParaRPr lang="en-US" dirty="0" smtClean="0">
              <a:solidFill>
                <a:schemeClr val="bg1"/>
              </a:solidFill>
            </a:endParaRPr>
          </a:p>
        </p:txBody>
      </p:sp>
      <p:sp>
        <p:nvSpPr>
          <p:cNvPr id="4" name="Slide Number Placeholder 3"/>
          <p:cNvSpPr>
            <a:spLocks noGrp="1"/>
          </p:cNvSpPr>
          <p:nvPr>
            <p:ph type="sldNum" sz="quarter" idx="10"/>
          </p:nvPr>
        </p:nvSpPr>
        <p:spPr/>
        <p:txBody>
          <a:bodyPr/>
          <a:lstStyle/>
          <a:p>
            <a:fld id="{FD817E9C-4E8E-4BDF-98C3-D1DFFA819ED4}" type="slidenum">
              <a:rPr lang="en-US" smtClean="0"/>
              <a:pPr/>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Cell counts in each bin/quadrant</a:t>
            </a:r>
          </a:p>
          <a:p>
            <a:r>
              <a:rPr lang="en-US" dirty="0" smtClean="0"/>
              <a:t>Bin sizes are in pixels, convert to mm or microns</a:t>
            </a: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28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time I did analysis, I Randomly picked 200x200, cell counts in each bin were reasonable number (not too high or low)</a:t>
            </a:r>
          </a:p>
          <a:p>
            <a:r>
              <a:rPr lang="en-US" dirty="0" smtClean="0"/>
              <a:t>Not good reason, Need something to support this number</a:t>
            </a: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29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solidFill>
                  <a:schemeClr val="bg1"/>
                </a:solidFill>
              </a:rPr>
              <a:t>Determining the optimal quadrant size: Rarefaction</a:t>
            </a:r>
          </a:p>
          <a:p>
            <a:r>
              <a:rPr lang="en-US" dirty="0" smtClean="0">
                <a:solidFill>
                  <a:schemeClr val="bg1"/>
                </a:solidFill>
              </a:rPr>
              <a:t>Rarefaction-technique used in ecology to assess species richness (#</a:t>
            </a:r>
            <a:r>
              <a:rPr lang="en-US" baseline="0" dirty="0" smtClean="0">
                <a:solidFill>
                  <a:schemeClr val="bg1"/>
                </a:solidFill>
              </a:rPr>
              <a:t> of species)</a:t>
            </a:r>
            <a:r>
              <a:rPr lang="en-US" dirty="0" smtClean="0">
                <a:solidFill>
                  <a:schemeClr val="bg1"/>
                </a:solidFill>
              </a:rPr>
              <a:t> from the results of sampling. </a:t>
            </a:r>
          </a:p>
          <a:p>
            <a:endParaRPr lang="en-US" dirty="0" smtClean="0">
              <a:solidFill>
                <a:schemeClr val="bg1"/>
              </a:solidFill>
            </a:endParaRPr>
          </a:p>
          <a:p>
            <a:r>
              <a:rPr lang="en-US" dirty="0" smtClean="0">
                <a:solidFill>
                  <a:schemeClr val="bg1"/>
                </a:solidFill>
              </a:rPr>
              <a:t>The issue that occurs when </a:t>
            </a:r>
            <a:r>
              <a:rPr lang="en-US" b="1" dirty="0" smtClean="0">
                <a:solidFill>
                  <a:schemeClr val="bg1"/>
                </a:solidFill>
              </a:rPr>
              <a:t>sampling species in a community </a:t>
            </a:r>
            <a:r>
              <a:rPr lang="en-US" dirty="0" smtClean="0">
                <a:solidFill>
                  <a:schemeClr val="bg1"/>
                </a:solidFill>
              </a:rPr>
              <a:t>is that the larger the number of samples, the more species that will</a:t>
            </a:r>
            <a:r>
              <a:rPr lang="en-US" baseline="0" dirty="0" smtClean="0">
                <a:solidFill>
                  <a:schemeClr val="bg1"/>
                </a:solidFill>
              </a:rPr>
              <a:t> be found</a:t>
            </a:r>
            <a:r>
              <a:rPr lang="en-US" dirty="0" smtClean="0">
                <a:solidFill>
                  <a:schemeClr val="bg1"/>
                </a:solidFill>
              </a:rPr>
              <a:t>. </a:t>
            </a:r>
          </a:p>
          <a:p>
            <a:r>
              <a:rPr lang="en-US" dirty="0" smtClean="0">
                <a:solidFill>
                  <a:schemeClr val="bg1"/>
                </a:solidFill>
              </a:rPr>
              <a:t> When have you collected</a:t>
            </a:r>
            <a:r>
              <a:rPr lang="en-US" baseline="0" dirty="0" smtClean="0">
                <a:solidFill>
                  <a:schemeClr val="bg1"/>
                </a:solidFill>
              </a:rPr>
              <a:t> enough samples? (when is the bin size small/large enough) large bin size=more samples, get to point where you will lose info</a:t>
            </a:r>
          </a:p>
          <a:p>
            <a:endParaRPr lang="en-US" dirty="0" smtClean="0">
              <a:solidFill>
                <a:schemeClr val="bg1"/>
              </a:solidFill>
            </a:endParaRPr>
          </a:p>
          <a:p>
            <a:r>
              <a:rPr lang="en-US" dirty="0" smtClean="0">
                <a:solidFill>
                  <a:schemeClr val="bg1"/>
                </a:solidFill>
              </a:rPr>
              <a:t>Want to find the smallest unit of area that still contains useful information, construction of rarefaction curves, </a:t>
            </a:r>
          </a:p>
          <a:p>
            <a:endParaRPr lang="en-US" dirty="0" smtClean="0">
              <a:solidFill>
                <a:schemeClr val="bg1"/>
              </a:solidFill>
            </a:endParaRPr>
          </a:p>
          <a:p>
            <a:r>
              <a:rPr lang="en-US" dirty="0" smtClean="0">
                <a:solidFill>
                  <a:schemeClr val="bg1"/>
                </a:solidFill>
              </a:rPr>
              <a:t>Selected 5x5 quadrants and took average over a section of thymus that contained #of</a:t>
            </a:r>
            <a:r>
              <a:rPr lang="en-US" baseline="0" dirty="0" smtClean="0">
                <a:solidFill>
                  <a:schemeClr val="bg1"/>
                </a:solidFill>
              </a:rPr>
              <a:t> cell types (as opposed to # of cells).  I did this 8 times in cortex and 8 times in medulla (since medulla had higher cell counts than cortex) and took average of that</a:t>
            </a:r>
            <a:endParaRPr lang="en-US" dirty="0" smtClean="0">
              <a:solidFill>
                <a:schemeClr val="bg1"/>
              </a:solidFill>
            </a:endParaRPr>
          </a:p>
          <a:p>
            <a:endParaRPr lang="en-US" dirty="0" smtClean="0"/>
          </a:p>
          <a:p>
            <a:pPr>
              <a:buFont typeface="Arial" pitchFamily="34" charset="0"/>
              <a:buChar char="•"/>
            </a:pPr>
            <a:r>
              <a:rPr lang="en-US" sz="1200" b="1" dirty="0" smtClean="0">
                <a:solidFill>
                  <a:schemeClr val="bg1">
                    <a:lumMod val="95000"/>
                  </a:schemeClr>
                </a:solidFill>
              </a:rPr>
              <a:t>Steep slope </a:t>
            </a:r>
            <a:r>
              <a:rPr lang="en-US" sz="1200" dirty="0" smtClean="0">
                <a:solidFill>
                  <a:schemeClr val="bg1">
                    <a:lumMod val="95000"/>
                  </a:schemeClr>
                </a:solidFill>
              </a:rPr>
              <a:t>indicates that a large fraction of the species diversity (cell types) remains to be  discovered. </a:t>
            </a:r>
          </a:p>
          <a:p>
            <a:pPr>
              <a:buFont typeface="Arial" pitchFamily="34" charset="0"/>
              <a:buChar char="•"/>
            </a:pPr>
            <a:r>
              <a:rPr lang="en-US" sz="1200" dirty="0" smtClean="0">
                <a:solidFill>
                  <a:schemeClr val="bg1">
                    <a:lumMod val="95000"/>
                  </a:schemeClr>
                </a:solidFill>
              </a:rPr>
              <a:t>When the curve becomes flatter to the right, a reasonable number of individual samples have been taken: more  sampling is likely to yield only few additional species.</a:t>
            </a:r>
          </a:p>
          <a:p>
            <a:pPr>
              <a:buFont typeface="Arial" pitchFamily="34" charset="0"/>
              <a:buChar char="•"/>
            </a:pPr>
            <a:endParaRPr lang="en-US" sz="1200" dirty="0" smtClean="0">
              <a:solidFill>
                <a:schemeClr val="bg1">
                  <a:lumMod val="95000"/>
                </a:schemeClr>
              </a:solidFill>
            </a:endParaRPr>
          </a:p>
          <a:p>
            <a:r>
              <a:rPr lang="en-US" dirty="0" smtClean="0"/>
              <a:t>Saturated for</a:t>
            </a:r>
            <a:r>
              <a:rPr lang="en-US" baseline="0" dirty="0" smtClean="0"/>
              <a:t> </a:t>
            </a:r>
            <a:r>
              <a:rPr lang="en-US" baseline="0" dirty="0" err="1" smtClean="0"/>
              <a:t>medullary</a:t>
            </a:r>
            <a:r>
              <a:rPr lang="en-US" baseline="0" dirty="0" smtClean="0"/>
              <a:t> region when curve plateaus, probably won’t have all 7 cell types in the cortex (</a:t>
            </a:r>
            <a:r>
              <a:rPr lang="en-US" baseline="0" dirty="0" err="1" smtClean="0"/>
              <a:t>medullary</a:t>
            </a:r>
            <a:r>
              <a:rPr lang="en-US" baseline="0" dirty="0" smtClean="0"/>
              <a:t> markers)</a:t>
            </a: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30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smtClean="0">
                <a:solidFill>
                  <a:schemeClr val="tx1"/>
                </a:solidFill>
                <a:latin typeface="+mn-lt"/>
                <a:ea typeface="+mn-ea"/>
                <a:cs typeface="+mn-cs"/>
              </a:rPr>
              <a:t>Take the count information from 2Dhistogram  and Reformat into community matrix with some species (columns) and where they are located (rows).</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Initially had location information (way of identifying bin locations) but this info took over the clustering</a:t>
            </a:r>
          </a:p>
          <a:p>
            <a:endParaRPr lang="en-US" sz="1200" b="0" i="0" kern="120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This is the format I will use for my analysis</a:t>
            </a:r>
            <a:r>
              <a:rPr lang="en-US" sz="1200" b="0" i="0" kern="1200" baseline="0" dirty="0" smtClean="0">
                <a:solidFill>
                  <a:schemeClr val="tx1"/>
                </a:solidFill>
                <a:latin typeface="+mn-lt"/>
                <a:ea typeface="+mn-ea"/>
                <a:cs typeface="+mn-cs"/>
              </a:rPr>
              <a:t> (</a:t>
            </a:r>
            <a:r>
              <a:rPr lang="en-US" sz="1200" b="0" i="0" kern="1200" baseline="0" dirty="0" err="1" smtClean="0">
                <a:solidFill>
                  <a:schemeClr val="tx1"/>
                </a:solidFill>
                <a:latin typeface="+mn-lt"/>
                <a:ea typeface="+mn-ea"/>
                <a:cs typeface="+mn-cs"/>
              </a:rPr>
              <a:t>kmeans</a:t>
            </a:r>
            <a:r>
              <a:rPr lang="en-US" sz="1200" b="0" i="0"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31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Input images from </a:t>
            </a:r>
            <a:r>
              <a:rPr lang="en-US" dirty="0" err="1" smtClean="0"/>
              <a:t>Ptgui</a:t>
            </a:r>
            <a:r>
              <a:rPr lang="en-US" dirty="0" smtClean="0"/>
              <a:t> into </a:t>
            </a:r>
            <a:r>
              <a:rPr lang="en-US" dirty="0" err="1" smtClean="0"/>
              <a:t>Cellprofiler</a:t>
            </a:r>
            <a:r>
              <a:rPr lang="en-US" dirty="0" smtClean="0"/>
              <a:t> to get cell counts which will be used for analysis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Real signal, Intensity of fluorescence</a:t>
            </a:r>
          </a:p>
          <a:p>
            <a:r>
              <a:rPr lang="en-US" dirty="0" smtClean="0"/>
              <a:t>Different colors =</a:t>
            </a:r>
            <a:r>
              <a:rPr lang="en-US" baseline="0" dirty="0" smtClean="0"/>
              <a:t> different cells, </a:t>
            </a:r>
          </a:p>
          <a:p>
            <a:r>
              <a:rPr lang="en-US" baseline="0" dirty="0" smtClean="0"/>
              <a:t>Finds </a:t>
            </a:r>
            <a:r>
              <a:rPr lang="en-US" baseline="0" dirty="0" err="1" smtClean="0"/>
              <a:t>centroid</a:t>
            </a:r>
            <a:r>
              <a:rPr lang="en-US" baseline="0" dirty="0" smtClean="0"/>
              <a:t> of cell and outputs x and y location</a:t>
            </a:r>
          </a:p>
          <a:p>
            <a:endParaRPr lang="en-US" dirty="0" smtClean="0"/>
          </a:p>
          <a:p>
            <a:r>
              <a:rPr lang="en-US" dirty="0" smtClean="0"/>
              <a:t>This shows</a:t>
            </a:r>
            <a:r>
              <a:rPr lang="en-US" baseline="0" dirty="0" smtClean="0"/>
              <a:t> a zoomed in portion of the thymus so you can see what CP considers to be a cell</a:t>
            </a:r>
          </a:p>
          <a:p>
            <a:r>
              <a:rPr lang="en-US" baseline="0" dirty="0" smtClean="0"/>
              <a:t>Green is what CP detects </a:t>
            </a:r>
            <a:r>
              <a:rPr lang="en-US" baseline="0" dirty="0" err="1" smtClean="0"/>
              <a:t>bc</a:t>
            </a:r>
            <a:r>
              <a:rPr lang="en-US" baseline="0" dirty="0" smtClean="0"/>
              <a:t> of parameters I set, </a:t>
            </a:r>
            <a:r>
              <a:rPr lang="en-US" b="1" baseline="0" dirty="0" err="1" smtClean="0"/>
              <a:t>centroid</a:t>
            </a:r>
            <a:r>
              <a:rPr lang="en-US" baseline="0" dirty="0" smtClean="0"/>
              <a:t>!</a:t>
            </a:r>
          </a:p>
          <a:p>
            <a:endParaRPr lang="en-US" baseline="0" dirty="0" smtClean="0"/>
          </a:p>
          <a:p>
            <a:r>
              <a:rPr lang="en-US" dirty="0" smtClean="0">
                <a:solidFill>
                  <a:schemeClr val="bg1"/>
                </a:solidFill>
              </a:rPr>
              <a:t>Take </a:t>
            </a:r>
            <a:r>
              <a:rPr lang="en-US" dirty="0" err="1" smtClean="0">
                <a:solidFill>
                  <a:schemeClr val="bg1"/>
                </a:solidFill>
              </a:rPr>
              <a:t>cellprofiler</a:t>
            </a:r>
            <a:r>
              <a:rPr lang="en-US" dirty="0" smtClean="0">
                <a:solidFill>
                  <a:schemeClr val="bg1"/>
                </a:solidFill>
              </a:rPr>
              <a:t> results,</a:t>
            </a:r>
            <a:r>
              <a:rPr lang="en-US" baseline="0" dirty="0" smtClean="0">
                <a:solidFill>
                  <a:schemeClr val="bg1"/>
                </a:solidFill>
              </a:rPr>
              <a:t> reformat,</a:t>
            </a:r>
            <a:r>
              <a:rPr lang="en-US" dirty="0" smtClean="0">
                <a:solidFill>
                  <a:schemeClr val="bg1"/>
                </a:solidFill>
              </a:rPr>
              <a:t> use them in R</a:t>
            </a:r>
          </a:p>
          <a:p>
            <a:endParaRPr lang="en-US" dirty="0" smtClean="0">
              <a:solidFill>
                <a:schemeClr val="bg1"/>
              </a:solidFill>
            </a:endParaRPr>
          </a:p>
          <a:p>
            <a:r>
              <a:rPr lang="en-US" dirty="0" smtClean="0">
                <a:solidFill>
                  <a:schemeClr val="bg1"/>
                </a:solidFill>
              </a:rPr>
              <a:t>Place grid over</a:t>
            </a:r>
            <a:r>
              <a:rPr lang="en-US" baseline="0" dirty="0" smtClean="0">
                <a:solidFill>
                  <a:schemeClr val="bg1"/>
                </a:solidFill>
              </a:rPr>
              <a:t> thymus section and record # of cell for each cell type that fall into each box of the grid</a:t>
            </a:r>
            <a:endParaRPr lang="en-US" dirty="0" smtClean="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John wares-</a:t>
            </a:r>
            <a:r>
              <a:rPr lang="en-US" baseline="0" dirty="0" smtClean="0"/>
              <a:t>came up with idea to treat organ like an ecosystem, can apply quantitative ecological approaches directly to a biological organ</a:t>
            </a:r>
          </a:p>
          <a:p>
            <a:endParaRPr lang="en-US" dirty="0" smtClean="0"/>
          </a:p>
          <a:p>
            <a:r>
              <a:rPr lang="en-US" dirty="0" smtClean="0"/>
              <a:t>For</a:t>
            </a:r>
            <a:r>
              <a:rPr lang="en-US" baseline="0" dirty="0" smtClean="0"/>
              <a:t> this project, we used the thymus for our analysis</a:t>
            </a:r>
            <a:endParaRPr lang="en-US" dirty="0" smtClean="0"/>
          </a:p>
          <a:p>
            <a:r>
              <a:rPr lang="en-US" dirty="0" smtClean="0"/>
              <a:t>for example: compare thymus</a:t>
            </a:r>
            <a:r>
              <a:rPr lang="en-US" baseline="0" dirty="0" smtClean="0"/>
              <a:t> to </a:t>
            </a:r>
            <a:r>
              <a:rPr lang="en-US" dirty="0" smtClean="0"/>
              <a:t>island (</a:t>
            </a:r>
            <a:r>
              <a:rPr lang="en-US" dirty="0" err="1" smtClean="0"/>
              <a:t>pic</a:t>
            </a:r>
            <a:r>
              <a:rPr lang="en-US" dirty="0" smtClean="0"/>
              <a:t>), both have </a:t>
            </a:r>
            <a:r>
              <a:rPr lang="en-US" b="1" dirty="0" smtClean="0"/>
              <a:t>different regions </a:t>
            </a:r>
            <a:r>
              <a:rPr lang="en-US" dirty="0" smtClean="0"/>
              <a:t>(island has</a:t>
            </a:r>
            <a:r>
              <a:rPr lang="en-US" baseline="0" dirty="0" smtClean="0"/>
              <a:t> sandy area where land that meets water, area dense with </a:t>
            </a:r>
            <a:r>
              <a:rPr lang="en-US" baseline="0" dirty="0" err="1" smtClean="0"/>
              <a:t>with</a:t>
            </a:r>
            <a:r>
              <a:rPr lang="en-US" baseline="0" dirty="0" smtClean="0"/>
              <a:t> trees, etc. </a:t>
            </a:r>
            <a:r>
              <a:rPr lang="en-US" b="1" baseline="0" dirty="0" smtClean="0"/>
              <a:t>different compositions of species </a:t>
            </a:r>
            <a:r>
              <a:rPr lang="en-US" baseline="0" dirty="0" smtClean="0"/>
              <a:t>in these areas. Similar to thymus that is </a:t>
            </a:r>
            <a:r>
              <a:rPr lang="en-US" b="1" baseline="0" dirty="0" smtClean="0"/>
              <a:t>composed of different regions that has different compositions and abundances of cell types</a:t>
            </a:r>
            <a:r>
              <a:rPr lang="en-US" dirty="0" smtClean="0"/>
              <a:t>, like that of species</a:t>
            </a:r>
            <a:r>
              <a:rPr lang="en-US" baseline="0" dirty="0" smtClean="0"/>
              <a:t> on </a:t>
            </a:r>
            <a:r>
              <a:rPr lang="en-US" dirty="0" smtClean="0"/>
              <a:t>an island</a:t>
            </a:r>
          </a:p>
          <a:p>
            <a:r>
              <a:rPr lang="en-US" dirty="0" smtClean="0"/>
              <a:t>By making</a:t>
            </a:r>
            <a:r>
              <a:rPr lang="en-US" baseline="0" dirty="0" smtClean="0"/>
              <a:t> this comparison and treating thymus like an ecosystem, we can apply quantitative approaches to thymus</a:t>
            </a:r>
            <a:endParaRPr lang="en-US" dirty="0" smtClean="0"/>
          </a:p>
          <a:p>
            <a:endParaRPr lang="en-US" baseline="0" dirty="0" smtClean="0"/>
          </a:p>
          <a:p>
            <a:r>
              <a:rPr lang="en-US" baseline="0" dirty="0" smtClean="0"/>
              <a:t>Thymus is great organ for this type of analysis/comparison. was chosen because </a:t>
            </a:r>
            <a:r>
              <a:rPr lang="en-US" baseline="0" dirty="0" err="1" smtClean="0"/>
              <a:t>b</a:t>
            </a:r>
            <a:r>
              <a:rPr lang="en-US" b="1" baseline="0" dirty="0" err="1" smtClean="0"/>
              <a:t>ecause</a:t>
            </a:r>
            <a:r>
              <a:rPr lang="en-US" b="1" baseline="0" dirty="0" smtClean="0"/>
              <a:t> of structure and size</a:t>
            </a:r>
            <a:r>
              <a:rPr lang="en-US" baseline="0" dirty="0" smtClean="0"/>
              <a:t>.</a:t>
            </a:r>
          </a:p>
          <a:p>
            <a:r>
              <a:rPr lang="en-US" baseline="0" dirty="0" smtClean="0"/>
              <a:t> Proper Cell organization is very </a:t>
            </a:r>
            <a:r>
              <a:rPr lang="en-US" baseline="0" dirty="0" err="1" smtClean="0"/>
              <a:t>impt</a:t>
            </a:r>
            <a:r>
              <a:rPr lang="en-US" baseline="0" dirty="0" smtClean="0"/>
              <a:t> for function. </a:t>
            </a:r>
          </a:p>
          <a:p>
            <a:r>
              <a:rPr lang="en-US" baseline="0" dirty="0" smtClean="0"/>
              <a:t> Have cellular markers and markers for different t-cell differentiation stages.</a:t>
            </a:r>
          </a:p>
          <a:p>
            <a:r>
              <a:rPr lang="en-US" baseline="0" dirty="0" smtClean="0"/>
              <a:t> Markers cover a good portion of the thymus so that we are able to create a </a:t>
            </a:r>
            <a:r>
              <a:rPr lang="en-US" baseline="0" dirty="0" err="1" smtClean="0"/>
              <a:t>thymic</a:t>
            </a:r>
            <a:r>
              <a:rPr lang="en-US" baseline="0" dirty="0" smtClean="0"/>
              <a:t> map of the cell types. </a:t>
            </a:r>
            <a:endParaRPr lang="en-US" dirty="0" smtClean="0"/>
          </a:p>
          <a:p>
            <a:r>
              <a:rPr lang="en-US" baseline="0" dirty="0" smtClean="0"/>
              <a:t>Through qualitative analysis (using cell specific markers), we know general patterns of regional organization</a:t>
            </a:r>
          </a:p>
          <a:p>
            <a:r>
              <a:rPr lang="en-US" baseline="0" dirty="0" smtClean="0"/>
              <a:t>We don’t even know specifics about </a:t>
            </a:r>
            <a:r>
              <a:rPr lang="en-US" b="1" baseline="0" dirty="0" smtClean="0"/>
              <a:t>cellular organization</a:t>
            </a:r>
            <a:r>
              <a:rPr lang="en-US" baseline="0" dirty="0" smtClean="0"/>
              <a:t>. </a:t>
            </a:r>
          </a:p>
          <a:p>
            <a:endParaRPr lang="en-US" baseline="0" dirty="0" smtClean="0"/>
          </a:p>
          <a:p>
            <a:endParaRPr lang="en-US" dirty="0" smtClean="0"/>
          </a:p>
          <a:p>
            <a:r>
              <a:rPr lang="en-US" dirty="0" smtClean="0"/>
              <a:t>Look</a:t>
            </a:r>
            <a:r>
              <a:rPr lang="en-US" baseline="0" dirty="0" smtClean="0"/>
              <a:t> at states of disequilibrium-compare WT and mutant</a:t>
            </a:r>
          </a:p>
          <a:p>
            <a:r>
              <a:rPr lang="en-US" baseline="0" dirty="0" smtClean="0"/>
              <a:t>How effective are clinical interventions</a:t>
            </a:r>
            <a:r>
              <a:rPr lang="en-US" dirty="0" smtClean="0"/>
              <a:t>	</a:t>
            </a:r>
          </a:p>
          <a:p>
            <a:r>
              <a:rPr lang="en-US" baseline="0" dirty="0" smtClean="0"/>
              <a:t>Mutants, </a:t>
            </a:r>
            <a:r>
              <a:rPr lang="en-US" baseline="0" dirty="0" err="1" smtClean="0"/>
              <a:t>Involution,Diseased</a:t>
            </a:r>
            <a:r>
              <a:rPr lang="en-US" baseline="0" dirty="0" smtClean="0"/>
              <a:t> stated</a:t>
            </a:r>
          </a:p>
        </p:txBody>
      </p:sp>
      <p:sp>
        <p:nvSpPr>
          <p:cNvPr id="4" name="Slide Number Placeholder 3"/>
          <p:cNvSpPr>
            <a:spLocks noGrp="1"/>
          </p:cNvSpPr>
          <p:nvPr>
            <p:ph type="sldNum" sz="quarter" idx="10"/>
          </p:nvPr>
        </p:nvSpPr>
        <p:spPr/>
        <p:txBody>
          <a:bodyPr/>
          <a:lstStyle/>
          <a:p>
            <a:fld id="{FD817E9C-4E8E-4BDF-98C3-D1DFFA819ED4}"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removal completely changes cellular organization of organ</a:t>
            </a:r>
          </a:p>
          <a:p>
            <a:r>
              <a:rPr lang="en-US" baseline="0" dirty="0" err="1" smtClean="0"/>
              <a:t>Impt</a:t>
            </a:r>
            <a:r>
              <a:rPr lang="en-US" baseline="0" dirty="0" smtClean="0"/>
              <a:t> but Maybe don’t see any organizational differences</a:t>
            </a:r>
          </a:p>
          <a:p>
            <a:endParaRPr lang="en-US" baseline="0" dirty="0" smtClean="0"/>
          </a:p>
          <a:p>
            <a:r>
              <a:rPr lang="en-US" baseline="0" dirty="0" smtClean="0"/>
              <a:t>Different levels of organization we currently can’t see with the naked eye?</a:t>
            </a: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Takes immature t cells and turns them into functional mature t cells (involved in immune response)</a:t>
            </a:r>
          </a:p>
          <a:p>
            <a:r>
              <a:rPr lang="en-US" dirty="0" smtClean="0"/>
              <a:t>-involved in immune response</a:t>
            </a:r>
          </a:p>
          <a:p>
            <a:endParaRPr lang="en-US" dirty="0" smtClean="0"/>
          </a:p>
          <a:p>
            <a:r>
              <a:rPr lang="en-US" dirty="0" smtClean="0"/>
              <a:t>Lack of T cells-diseases</a:t>
            </a:r>
          </a:p>
          <a:p>
            <a:r>
              <a:rPr lang="en-US" dirty="0" smtClean="0"/>
              <a:t>Autoimmunity-t cells that don’t function properly aren’t removed</a:t>
            </a: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Picture is showing section of thymus from the capsule downward to medulla</a:t>
            </a:r>
          </a:p>
          <a:p>
            <a:endParaRPr lang="en-US" dirty="0" smtClean="0">
              <a:solidFill>
                <a:schemeClr val="bg1"/>
              </a:solidFill>
            </a:endParaRPr>
          </a:p>
          <a:p>
            <a:r>
              <a:rPr lang="en-US" dirty="0" smtClean="0">
                <a:solidFill>
                  <a:schemeClr val="bg1"/>
                </a:solidFill>
              </a:rPr>
              <a:t>Several different regions</a:t>
            </a:r>
          </a:p>
          <a:p>
            <a:r>
              <a:rPr lang="en-US" dirty="0" smtClean="0">
                <a:solidFill>
                  <a:schemeClr val="bg1"/>
                </a:solidFill>
              </a:rPr>
              <a:t>Cortex: Outer region</a:t>
            </a:r>
          </a:p>
          <a:p>
            <a:r>
              <a:rPr lang="en-US" dirty="0" smtClean="0">
                <a:solidFill>
                  <a:schemeClr val="bg1"/>
                </a:solidFill>
              </a:rPr>
              <a:t>Medulla: Inner region</a:t>
            </a:r>
          </a:p>
          <a:p>
            <a:pPr marL="346075" indent="-346075"/>
            <a:r>
              <a:rPr lang="en-US" dirty="0" err="1" smtClean="0">
                <a:solidFill>
                  <a:schemeClr val="bg1"/>
                </a:solidFill>
              </a:rPr>
              <a:t>Cortocomedullary</a:t>
            </a:r>
            <a:r>
              <a:rPr lang="en-US" dirty="0" smtClean="0">
                <a:solidFill>
                  <a:schemeClr val="bg1"/>
                </a:solidFill>
              </a:rPr>
              <a:t> Junction (CMJ): Area where they meet         </a:t>
            </a:r>
          </a:p>
          <a:p>
            <a:pPr marL="225425" indent="-225425"/>
            <a:r>
              <a:rPr lang="en-US" dirty="0" smtClean="0">
                <a:solidFill>
                  <a:schemeClr val="bg1"/>
                </a:solidFill>
              </a:rPr>
              <a:t>  </a:t>
            </a:r>
            <a:r>
              <a:rPr lang="en-US" dirty="0" err="1" smtClean="0">
                <a:solidFill>
                  <a:schemeClr val="bg1"/>
                </a:solidFill>
              </a:rPr>
              <a:t>Subcapsular</a:t>
            </a:r>
            <a:r>
              <a:rPr lang="en-US" dirty="0" smtClean="0">
                <a:solidFill>
                  <a:schemeClr val="bg1"/>
                </a:solidFill>
              </a:rPr>
              <a:t> region: Outer cortex</a:t>
            </a:r>
          </a:p>
          <a:p>
            <a:r>
              <a:rPr lang="en-US" dirty="0" err="1" smtClean="0">
                <a:solidFill>
                  <a:schemeClr val="bg1"/>
                </a:solidFill>
              </a:rPr>
              <a:t>Mesenchymal</a:t>
            </a:r>
            <a:r>
              <a:rPr lang="en-US" dirty="0" smtClean="0">
                <a:solidFill>
                  <a:schemeClr val="bg1"/>
                </a:solidFill>
              </a:rPr>
              <a:t> capsule that surrounds the thymus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Showing cell</a:t>
            </a:r>
            <a:r>
              <a:rPr lang="en-US" baseline="0" dirty="0" smtClean="0"/>
              <a:t> types of thymus that I’m including in my analysis; there are other cell types though</a:t>
            </a:r>
            <a:endParaRPr lang="en-US" b="1" dirty="0" smtClean="0"/>
          </a:p>
          <a:p>
            <a:endParaRPr lang="en-US" dirty="0" smtClean="0"/>
          </a:p>
          <a:p>
            <a:pPr>
              <a:buNone/>
            </a:pPr>
            <a:r>
              <a:rPr lang="en-US" b="1" dirty="0" smtClean="0"/>
              <a:t>Resident cell types:-make up</a:t>
            </a:r>
            <a:r>
              <a:rPr lang="en-US" b="1" baseline="0" dirty="0" smtClean="0"/>
              <a:t> the organ</a:t>
            </a:r>
            <a:endParaRPr lang="en-US" b="1" dirty="0" smtClean="0"/>
          </a:p>
          <a:p>
            <a:pPr lvl="2"/>
            <a:r>
              <a:rPr lang="en-US" b="1" dirty="0" err="1" smtClean="0"/>
              <a:t>Thymic</a:t>
            </a:r>
            <a:r>
              <a:rPr lang="en-US" b="1" dirty="0" smtClean="0"/>
              <a:t> epithelial cells </a:t>
            </a:r>
            <a:r>
              <a:rPr lang="en-US" dirty="0" smtClean="0"/>
              <a:t>(TECs)-support </a:t>
            </a:r>
            <a:r>
              <a:rPr lang="en-US" dirty="0" err="1" smtClean="0"/>
              <a:t>mTECs</a:t>
            </a:r>
            <a:r>
              <a:rPr lang="en-US" dirty="0" smtClean="0"/>
              <a:t> (</a:t>
            </a:r>
            <a:r>
              <a:rPr lang="en-US" dirty="0" err="1" smtClean="0"/>
              <a:t>medullary</a:t>
            </a:r>
            <a:r>
              <a:rPr lang="en-US" dirty="0" smtClean="0"/>
              <a:t> </a:t>
            </a:r>
            <a:r>
              <a:rPr lang="en-US" dirty="0" err="1" smtClean="0"/>
              <a:t>thymic</a:t>
            </a:r>
            <a:r>
              <a:rPr lang="en-US" dirty="0" smtClean="0"/>
              <a:t> epithelial cells)-</a:t>
            </a:r>
            <a:r>
              <a:rPr lang="en-US" dirty="0" err="1" smtClean="0"/>
              <a:t>cTEC</a:t>
            </a:r>
            <a:r>
              <a:rPr lang="en-US" dirty="0" smtClean="0"/>
              <a:t> (cortical </a:t>
            </a:r>
            <a:r>
              <a:rPr lang="en-US" dirty="0" err="1" smtClean="0"/>
              <a:t>thymic</a:t>
            </a:r>
            <a:r>
              <a:rPr lang="en-US" dirty="0" smtClean="0"/>
              <a:t> epithelial cells) </a:t>
            </a:r>
          </a:p>
          <a:p>
            <a:pPr lvl="2"/>
            <a:r>
              <a:rPr lang="en-US" dirty="0" smtClean="0"/>
              <a:t>Vasculature-blood vessels</a:t>
            </a:r>
          </a:p>
          <a:p>
            <a:pPr lvl="2"/>
            <a:r>
              <a:rPr lang="en-US" dirty="0" err="1" smtClean="0"/>
              <a:t>Dendritic</a:t>
            </a:r>
            <a:r>
              <a:rPr lang="en-US" dirty="0" smtClean="0"/>
              <a:t> cells-involved in maturation of t cells</a:t>
            </a:r>
            <a:endParaRPr lang="en-US" sz="2700" dirty="0" smtClean="0"/>
          </a:p>
          <a:p>
            <a:pPr marL="404813" lvl="1" indent="-239713">
              <a:buNone/>
            </a:pPr>
            <a:r>
              <a:rPr lang="en-US" sz="3200" b="1" dirty="0" smtClean="0"/>
              <a:t>Migrating cell types:</a:t>
            </a:r>
            <a:endParaRPr lang="en-US" dirty="0" smtClean="0">
              <a:solidFill>
                <a:schemeClr val="bg1"/>
              </a:solidFill>
            </a:endParaRPr>
          </a:p>
          <a:p>
            <a:pPr lvl="1"/>
            <a:r>
              <a:rPr lang="en-US" b="1" dirty="0" smtClean="0">
                <a:solidFill>
                  <a:schemeClr val="bg1"/>
                </a:solidFill>
              </a:rPr>
              <a:t>Different things happening in cortex and medulla: regions have specific functions</a:t>
            </a:r>
          </a:p>
          <a:p>
            <a:pPr lvl="1"/>
            <a:r>
              <a:rPr lang="en-US" b="1" dirty="0" smtClean="0">
                <a:solidFill>
                  <a:schemeClr val="bg1"/>
                </a:solidFill>
              </a:rPr>
              <a:t>Cortex: T lineage commitment, early </a:t>
            </a:r>
            <a:r>
              <a:rPr lang="en-US" b="1" dirty="0" err="1" smtClean="0">
                <a:solidFill>
                  <a:schemeClr val="bg1"/>
                </a:solidFill>
              </a:rPr>
              <a:t>tcell</a:t>
            </a:r>
            <a:r>
              <a:rPr lang="en-US" b="1" dirty="0" smtClean="0">
                <a:solidFill>
                  <a:schemeClr val="bg1"/>
                </a:solidFill>
              </a:rPr>
              <a:t> expansion and differentiation, positive</a:t>
            </a:r>
            <a:r>
              <a:rPr lang="en-US" b="1" baseline="0" dirty="0" smtClean="0">
                <a:solidFill>
                  <a:schemeClr val="bg1"/>
                </a:solidFill>
              </a:rPr>
              <a:t> selection</a:t>
            </a:r>
          </a:p>
          <a:p>
            <a:pPr lvl="1"/>
            <a:r>
              <a:rPr lang="en-US" b="1" baseline="0" dirty="0" smtClean="0">
                <a:solidFill>
                  <a:schemeClr val="bg1"/>
                </a:solidFill>
              </a:rPr>
              <a:t>Medulla: final stages of </a:t>
            </a:r>
            <a:r>
              <a:rPr lang="en-US" b="1" baseline="0" dirty="0" err="1" smtClean="0">
                <a:solidFill>
                  <a:schemeClr val="bg1"/>
                </a:solidFill>
              </a:rPr>
              <a:t>tcell</a:t>
            </a:r>
            <a:r>
              <a:rPr lang="en-US" b="1" baseline="0" dirty="0" smtClean="0">
                <a:solidFill>
                  <a:schemeClr val="bg1"/>
                </a:solidFill>
              </a:rPr>
              <a:t> maturation and proper induction of central tolerance</a:t>
            </a:r>
            <a:endParaRPr lang="en-US" b="1" dirty="0" smtClean="0">
              <a:solidFill>
                <a:schemeClr val="bg1"/>
              </a:solidFill>
            </a:endParaRPr>
          </a:p>
          <a:p>
            <a:pPr lvl="1"/>
            <a:r>
              <a:rPr lang="en-US" dirty="0" smtClean="0">
                <a:solidFill>
                  <a:schemeClr val="bg1"/>
                </a:solidFill>
              </a:rPr>
              <a:t>Also undergoing positive</a:t>
            </a:r>
            <a:r>
              <a:rPr lang="en-US" baseline="0" dirty="0" smtClean="0">
                <a:solidFill>
                  <a:schemeClr val="bg1"/>
                </a:solidFill>
              </a:rPr>
              <a:t> and negative selection as they are differentiating</a:t>
            </a:r>
            <a:endParaRPr lang="en-US" dirty="0" smtClean="0">
              <a:solidFill>
                <a:schemeClr val="bg1"/>
              </a:solidFill>
            </a:endParaRPr>
          </a:p>
          <a:p>
            <a:pPr lvl="1"/>
            <a:r>
              <a:rPr lang="en-US" dirty="0" smtClean="0">
                <a:solidFill>
                  <a:schemeClr val="bg1"/>
                </a:solidFill>
              </a:rPr>
              <a:t>Cortex: </a:t>
            </a:r>
          </a:p>
          <a:p>
            <a:pPr lvl="2"/>
            <a:r>
              <a:rPr lang="en-US" dirty="0" smtClean="0">
                <a:solidFill>
                  <a:schemeClr val="bg1"/>
                </a:solidFill>
              </a:rPr>
              <a:t>Different things happening in different regions</a:t>
            </a:r>
          </a:p>
          <a:p>
            <a:pPr lvl="2"/>
            <a:r>
              <a:rPr lang="en-US" dirty="0" err="1" smtClean="0">
                <a:solidFill>
                  <a:schemeClr val="bg1"/>
                </a:solidFill>
              </a:rPr>
              <a:t>Thymocytes</a:t>
            </a:r>
            <a:r>
              <a:rPr lang="en-US" dirty="0" smtClean="0">
                <a:solidFill>
                  <a:schemeClr val="bg1"/>
                </a:solidFill>
              </a:rPr>
              <a:t> undergo </a:t>
            </a:r>
            <a:r>
              <a:rPr lang="en-US" b="1" dirty="0" smtClean="0">
                <a:solidFill>
                  <a:schemeClr val="bg1"/>
                </a:solidFill>
              </a:rPr>
              <a:t>positive selection </a:t>
            </a:r>
            <a:r>
              <a:rPr lang="en-US" dirty="0" smtClean="0">
                <a:solidFill>
                  <a:schemeClr val="bg1"/>
                </a:solidFill>
              </a:rPr>
              <a:t>to determine if they are functional, can detect peptide antigens-</a:t>
            </a:r>
            <a:r>
              <a:rPr lang="en-US" b="1" dirty="0" smtClean="0">
                <a:solidFill>
                  <a:schemeClr val="bg1"/>
                </a:solidFill>
              </a:rPr>
              <a:t>Self restricted</a:t>
            </a:r>
          </a:p>
          <a:p>
            <a:pPr lvl="1"/>
            <a:r>
              <a:rPr lang="en-US" dirty="0" smtClean="0">
                <a:solidFill>
                  <a:schemeClr val="bg1"/>
                </a:solidFill>
              </a:rPr>
              <a:t>Medulla: </a:t>
            </a:r>
          </a:p>
          <a:p>
            <a:pPr lvl="2"/>
            <a:r>
              <a:rPr lang="en-US" dirty="0" smtClean="0">
                <a:solidFill>
                  <a:schemeClr val="bg1"/>
                </a:solidFill>
              </a:rPr>
              <a:t>They undergo </a:t>
            </a:r>
            <a:r>
              <a:rPr lang="en-US" b="1" dirty="0" smtClean="0">
                <a:solidFill>
                  <a:schemeClr val="bg1"/>
                </a:solidFill>
              </a:rPr>
              <a:t>negative selection </a:t>
            </a:r>
            <a:r>
              <a:rPr lang="en-US" dirty="0" smtClean="0">
                <a:solidFill>
                  <a:schemeClr val="bg1"/>
                </a:solidFill>
              </a:rPr>
              <a:t>to remove overly sensitive, </a:t>
            </a:r>
            <a:r>
              <a:rPr lang="en-US" dirty="0" err="1" smtClean="0">
                <a:solidFill>
                  <a:schemeClr val="bg1"/>
                </a:solidFill>
              </a:rPr>
              <a:t>autoreactive</a:t>
            </a:r>
            <a:r>
              <a:rPr lang="en-US" dirty="0" smtClean="0">
                <a:solidFill>
                  <a:schemeClr val="bg1"/>
                </a:solidFill>
              </a:rPr>
              <a:t> </a:t>
            </a:r>
            <a:r>
              <a:rPr lang="en-US" dirty="0" err="1" smtClean="0">
                <a:solidFill>
                  <a:schemeClr val="bg1"/>
                </a:solidFill>
              </a:rPr>
              <a:t>thymocytes</a:t>
            </a:r>
            <a:r>
              <a:rPr lang="en-US" dirty="0" smtClean="0">
                <a:solidFill>
                  <a:schemeClr val="bg1"/>
                </a:solidFill>
              </a:rPr>
              <a:t>-</a:t>
            </a:r>
            <a:r>
              <a:rPr lang="en-US" b="1" dirty="0" smtClean="0">
                <a:solidFill>
                  <a:schemeClr val="bg1"/>
                </a:solidFill>
              </a:rPr>
              <a:t>self tolerant</a:t>
            </a:r>
          </a:p>
          <a:p>
            <a:pPr lvl="1"/>
            <a:r>
              <a:rPr lang="en-US" dirty="0" smtClean="0">
                <a:solidFill>
                  <a:schemeClr val="bg1"/>
                </a:solidFill>
              </a:rPr>
              <a:t>Enter bloodstream to be taken out of thymus</a:t>
            </a:r>
          </a:p>
          <a:p>
            <a:pPr lvl="2"/>
            <a:r>
              <a:rPr lang="en-US" dirty="0" smtClean="0">
                <a:solidFill>
                  <a:schemeClr val="bg1"/>
                </a:solidFill>
              </a:rPr>
              <a:t>At this point, they are naive, </a:t>
            </a:r>
            <a:r>
              <a:rPr lang="en-US" dirty="0" err="1" smtClean="0">
                <a:solidFill>
                  <a:schemeClr val="bg1"/>
                </a:solidFill>
              </a:rPr>
              <a:t>immunocompetent</a:t>
            </a:r>
            <a:r>
              <a:rPr lang="en-US" dirty="0" smtClean="0">
                <a:solidFill>
                  <a:schemeClr val="bg1"/>
                </a:solidFill>
              </a:rPr>
              <a:t> </a:t>
            </a:r>
          </a:p>
          <a:p>
            <a:pPr lvl="3"/>
            <a:endParaRPr lang="en-US" dirty="0" smtClean="0">
              <a:solidFill>
                <a:schemeClr val="bg1"/>
              </a:solidFill>
            </a:endParaRPr>
          </a:p>
          <a:p>
            <a:endParaRPr lang="en-US" dirty="0" smtClean="0"/>
          </a:p>
          <a:p>
            <a:pPr lvl="1"/>
            <a:endParaRPr lang="en-US" b="1" dirty="0" smtClean="0"/>
          </a:p>
          <a:p>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None/>
            </a:pPr>
            <a:r>
              <a:rPr lang="en-US" dirty="0" smtClean="0"/>
              <a:t>Goal: Develop a method that would</a:t>
            </a:r>
            <a:r>
              <a:rPr lang="en-US" baseline="0" dirty="0" smtClean="0"/>
              <a:t> allow us to identify the location of a variety of cell types that we can use for our statistical analysis</a:t>
            </a:r>
            <a:endParaRPr lang="en-US" dirty="0" smtClean="0"/>
          </a:p>
          <a:p>
            <a:pPr marL="228600" indent="-228600">
              <a:buNone/>
            </a:pPr>
            <a:r>
              <a:rPr lang="en-US" dirty="0" smtClean="0"/>
              <a:t>HARD</a:t>
            </a:r>
            <a:r>
              <a:rPr lang="en-US" baseline="0" dirty="0" smtClean="0"/>
              <a:t> TO DO!! (look at lots of different cell types); no one else has done this before!</a:t>
            </a:r>
            <a:endParaRPr lang="en-US" dirty="0" smtClean="0"/>
          </a:p>
          <a:p>
            <a:pPr marL="228600" indent="-228600">
              <a:buAutoNum type="arabicParenR"/>
            </a:pPr>
            <a:r>
              <a:rPr lang="en-US" dirty="0" smtClean="0"/>
              <a:t>Take</a:t>
            </a:r>
            <a:r>
              <a:rPr lang="en-US" baseline="0" dirty="0" smtClean="0"/>
              <a:t> middle </a:t>
            </a:r>
            <a:r>
              <a:rPr lang="en-US" baseline="0" dirty="0" err="1" smtClean="0"/>
              <a:t>sagittal</a:t>
            </a:r>
            <a:r>
              <a:rPr lang="en-US" baseline="0" dirty="0" smtClean="0"/>
              <a:t> sections of 1 month old wild type thymus and stain them with antibodies that bind to specific cell types</a:t>
            </a:r>
          </a:p>
          <a:p>
            <a:pPr marL="228600" indent="-228600">
              <a:buAutoNum type="arabicParenR"/>
            </a:pPr>
            <a:r>
              <a:rPr lang="en-US" baseline="0" dirty="0" smtClean="0"/>
              <a:t>Take pictures with microscope along the entire thymus section</a:t>
            </a:r>
          </a:p>
          <a:p>
            <a:pPr marL="228600" indent="-228600">
              <a:buAutoNum type="arabicParenR"/>
            </a:pPr>
            <a:r>
              <a:rPr lang="en-US" baseline="0" dirty="0" smtClean="0"/>
              <a:t>Piece them together using </a:t>
            </a:r>
            <a:r>
              <a:rPr lang="en-US" baseline="0" dirty="0" err="1" smtClean="0"/>
              <a:t>PTGui</a:t>
            </a:r>
            <a:r>
              <a:rPr lang="en-US" baseline="0" dirty="0" smtClean="0"/>
              <a:t> and use Cell Profiler (cell counting program) to perform cell counts on sections</a:t>
            </a:r>
          </a:p>
          <a:p>
            <a:pPr marL="228600" indent="-228600">
              <a:buAutoNum type="arabicParenR"/>
            </a:pPr>
            <a:r>
              <a:rPr lang="en-US" baseline="0" dirty="0" smtClean="0"/>
              <a:t>Use cell location and abundance info from these sections for spatial analysis, this image is showing a heat map of different cell markers</a:t>
            </a:r>
          </a:p>
          <a:p>
            <a:pPr marL="228600" indent="-228600">
              <a:buAutoNum type="arabicParenR"/>
            </a:pPr>
            <a:endParaRPr lang="en-US" baseline="0" dirty="0" smtClean="0"/>
          </a:p>
          <a:p>
            <a:r>
              <a:rPr lang="en-US" dirty="0" smtClean="0"/>
              <a:t>1</a:t>
            </a:r>
            <a:r>
              <a:rPr lang="en-US" baseline="30000" dirty="0" smtClean="0"/>
              <a:t>st</a:t>
            </a:r>
            <a:r>
              <a:rPr lang="en-US" dirty="0" smtClean="0"/>
              <a:t> step = stain sections with antibodies that mark specific cell types and use microscope</a:t>
            </a:r>
            <a:r>
              <a:rPr lang="en-US" baseline="0" dirty="0" smtClean="0"/>
              <a:t> to </a:t>
            </a:r>
            <a:r>
              <a:rPr lang="en-US" dirty="0" smtClean="0"/>
              <a:t>take pictures</a:t>
            </a:r>
            <a:r>
              <a:rPr lang="en-US" baseline="0" dirty="0" smtClean="0"/>
              <a:t> across the entire section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11 cell types</a:t>
            </a:r>
          </a:p>
          <a:p>
            <a:r>
              <a:rPr lang="en-US" baseline="0" dirty="0" smtClean="0"/>
              <a:t>Example of 4 cell types on microscope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wanted as much statistical power as possible, so tried</a:t>
            </a:r>
            <a:r>
              <a:rPr lang="en-US" baseline="0" dirty="0" smtClean="0"/>
              <a:t> to include as many cell types as possible. Limited by # of channels on microscope and antibodies specificity (cross reaction)</a:t>
            </a:r>
          </a:p>
          <a:p>
            <a:endParaRPr lang="en-US" baseline="0" dirty="0" smtClean="0"/>
          </a:p>
          <a:p>
            <a:r>
              <a:rPr lang="en-US" baseline="0" dirty="0" smtClean="0"/>
              <a:t>Blood vessels,</a:t>
            </a:r>
          </a:p>
          <a:p>
            <a:r>
              <a:rPr lang="en-US" baseline="0" dirty="0" err="1" smtClean="0"/>
              <a:t>mTEC</a:t>
            </a:r>
            <a:r>
              <a:rPr lang="en-US" baseline="0" dirty="0" smtClean="0"/>
              <a:t> and </a:t>
            </a:r>
            <a:r>
              <a:rPr lang="en-US" baseline="0" dirty="0" err="1" smtClean="0"/>
              <a:t>cTEC</a:t>
            </a:r>
            <a:endParaRPr lang="en-US" baseline="0" dirty="0" smtClean="0"/>
          </a:p>
          <a:p>
            <a:r>
              <a:rPr lang="en-US" baseline="0" dirty="0" smtClean="0"/>
              <a:t>Subsets of T cells</a:t>
            </a:r>
          </a:p>
          <a:p>
            <a:r>
              <a:rPr lang="en-US" baseline="0" dirty="0" err="1" smtClean="0"/>
              <a:t>Dendritic</a:t>
            </a:r>
            <a:r>
              <a:rPr lang="en-US" baseline="0" dirty="0" smtClean="0"/>
              <a:t> cells</a:t>
            </a:r>
          </a:p>
          <a:p>
            <a:endParaRPr lang="en-US" baseline="0" dirty="0" smtClean="0"/>
          </a:p>
          <a:p>
            <a:r>
              <a:rPr lang="en-US" dirty="0" smtClean="0"/>
              <a:t>Piece</a:t>
            </a:r>
            <a:r>
              <a:rPr lang="en-US" baseline="0" dirty="0" smtClean="0"/>
              <a:t> the images produced from the microscope together using </a:t>
            </a:r>
            <a:r>
              <a:rPr lang="en-US" baseline="0" dirty="0" err="1" smtClean="0"/>
              <a:t>PTGui</a:t>
            </a:r>
            <a:r>
              <a:rPr lang="en-US" baseline="0" dirty="0" smtClean="0"/>
              <a:t> (</a:t>
            </a:r>
            <a:r>
              <a:rPr lang="en-US" baseline="0" dirty="0" err="1" smtClean="0"/>
              <a:t>panormaic</a:t>
            </a:r>
            <a:r>
              <a:rPr lang="en-US" baseline="0" dirty="0" smtClean="0"/>
              <a:t> picture stitching software)</a:t>
            </a:r>
            <a:endParaRPr lang="en-US" dirty="0" smtClean="0"/>
          </a:p>
          <a:p>
            <a:endParaRPr lang="en-US" dirty="0" smtClean="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2000" dirty="0" smtClean="0">
                <a:solidFill>
                  <a:schemeClr val="bg1"/>
                </a:solidFill>
              </a:rPr>
              <a:t>Using cell </a:t>
            </a:r>
          </a:p>
          <a:p>
            <a:pPr marL="342900" lvl="1" indent="-342900">
              <a:buFont typeface="Arial" pitchFamily="34" charset="0"/>
              <a:buChar char="•"/>
            </a:pPr>
            <a:r>
              <a:rPr lang="en-US" dirty="0" smtClean="0">
                <a:solidFill>
                  <a:schemeClr val="bg1"/>
                </a:solidFill>
              </a:rPr>
              <a:t>Spatial clustering by cell location and abundance</a:t>
            </a:r>
          </a:p>
          <a:p>
            <a:pPr marL="742950" lvl="2" indent="-342900"/>
            <a:r>
              <a:rPr lang="en-US" dirty="0" smtClean="0">
                <a:solidFill>
                  <a:schemeClr val="bg1"/>
                </a:solidFill>
              </a:rPr>
              <a:t>K means clustering</a:t>
            </a:r>
          </a:p>
          <a:p>
            <a:pPr marL="0" marR="0" lvl="2" indent="0" algn="l" defTabSz="914400" rtl="0" eaLnBrk="1" fontAlgn="auto" latinLnBrk="0" hangingPunct="1">
              <a:lnSpc>
                <a:spcPct val="100000"/>
              </a:lnSpc>
              <a:spcBef>
                <a:spcPts val="0"/>
              </a:spcBef>
              <a:spcAft>
                <a:spcPts val="0"/>
              </a:spcAft>
              <a:buClrTx/>
              <a:buSzTx/>
              <a:buFontTx/>
              <a:buNone/>
              <a:tabLst/>
              <a:defRPr/>
            </a:pPr>
            <a:endParaRPr lang="en-US" sz="2000" b="1" baseline="0" dirty="0" smtClean="0">
              <a:solidFill>
                <a:schemeClr val="bg1"/>
              </a:solidFill>
            </a:endParaRPr>
          </a:p>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D817E9C-4E8E-4BDF-98C3-D1DFFA819ED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Char char="•"/>
            </a:pPr>
            <a:r>
              <a:rPr lang="en-US" sz="1200" dirty="0" smtClean="0">
                <a:solidFill>
                  <a:schemeClr val="bg2"/>
                </a:solidFill>
              </a:rPr>
              <a:t>K-means clustering is a </a:t>
            </a:r>
            <a:r>
              <a:rPr lang="en-US" sz="1200" b="1" dirty="0" smtClean="0">
                <a:solidFill>
                  <a:schemeClr val="bg2"/>
                </a:solidFill>
              </a:rPr>
              <a:t>data mining</a:t>
            </a:r>
            <a:r>
              <a:rPr lang="en-US" sz="1200" b="1" baseline="0" dirty="0" smtClean="0">
                <a:solidFill>
                  <a:schemeClr val="bg2"/>
                </a:solidFill>
              </a:rPr>
              <a:t> technique </a:t>
            </a:r>
            <a:r>
              <a:rPr lang="en-US" sz="1200" baseline="0" dirty="0" smtClean="0">
                <a:solidFill>
                  <a:schemeClr val="bg2"/>
                </a:solidFill>
              </a:rPr>
              <a:t>that uses an</a:t>
            </a:r>
            <a:r>
              <a:rPr lang="en-US" sz="1200" dirty="0" smtClean="0">
                <a:solidFill>
                  <a:schemeClr val="bg2"/>
                </a:solidFill>
              </a:rPr>
              <a:t> algorithm to cluster observations with observations they are most similar</a:t>
            </a:r>
            <a:r>
              <a:rPr lang="en-US" sz="1200" baseline="0" dirty="0" smtClean="0">
                <a:solidFill>
                  <a:schemeClr val="bg2"/>
                </a:solidFill>
              </a:rPr>
              <a:t> to</a:t>
            </a:r>
          </a:p>
          <a:p>
            <a:pPr>
              <a:buFont typeface="Arial" pitchFamily="34" charset="0"/>
              <a:buChar char="•"/>
            </a:pPr>
            <a:endParaRPr lang="en-US" sz="1200" dirty="0" smtClean="0">
              <a:solidFill>
                <a:schemeClr val="bg2"/>
              </a:solidFill>
            </a:endParaRPr>
          </a:p>
          <a:p>
            <a:pPr>
              <a:buFont typeface="Arial" pitchFamily="34" charset="0"/>
              <a:buChar char="•"/>
            </a:pPr>
            <a:r>
              <a:rPr lang="en-US" sz="1200" dirty="0" smtClean="0">
                <a:solidFill>
                  <a:schemeClr val="bg2"/>
                </a:solidFill>
              </a:rPr>
              <a:t> The algorithm clusters observations into k groups, where k is provided as an input parameter. </a:t>
            </a:r>
          </a:p>
          <a:p>
            <a:endParaRPr lang="en-US" dirty="0" smtClean="0"/>
          </a:p>
          <a:p>
            <a:r>
              <a:rPr lang="en-US" dirty="0" smtClean="0"/>
              <a:t>WE CHOSE TO USE K MEANS AS OPPOSED TO OTHER CLUSTERING METHODS BECAUSE:</a:t>
            </a:r>
          </a:p>
          <a:p>
            <a:r>
              <a:rPr lang="en-US" dirty="0" smtClean="0"/>
              <a:t>	CAN CHOOSE</a:t>
            </a:r>
            <a:r>
              <a:rPr lang="en-US" baseline="0" dirty="0" smtClean="0"/>
              <a:t> DIFFERENT CLUSTER VALUES</a:t>
            </a:r>
          </a:p>
          <a:p>
            <a:r>
              <a:rPr lang="en-US" baseline="0" dirty="0" smtClean="0"/>
              <a:t>	</a:t>
            </a:r>
          </a:p>
        </p:txBody>
      </p:sp>
      <p:sp>
        <p:nvSpPr>
          <p:cNvPr id="4" name="Slide Number Placeholder 3"/>
          <p:cNvSpPr>
            <a:spLocks noGrp="1"/>
          </p:cNvSpPr>
          <p:nvPr>
            <p:ph type="sldNum" sz="quarter" idx="10"/>
          </p:nvPr>
        </p:nvSpPr>
        <p:spPr/>
        <p:txBody>
          <a:bodyPr/>
          <a:lstStyle/>
          <a:p>
            <a:fld id="{FD817E9C-4E8E-4BDF-98C3-D1DFFA819ED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3A97F-1098-4322-93F4-9CB2667A47B1}" type="datetime1">
              <a:rPr lang="en-US" smtClean="0"/>
              <a:pPr/>
              <a:t>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42E7F-DF59-4C55-978B-D4A0D8C00EF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86A2AB-6DF6-4382-BAE5-7F7A516DCAB7}" type="datetime1">
              <a:rPr lang="en-US" smtClean="0"/>
              <a:pPr/>
              <a:t>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42E7F-DF59-4C55-978B-D4A0D8C00EF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1ACA3E-2668-45CB-AE11-47C2BFC2105C}" type="datetime1">
              <a:rPr lang="en-US" smtClean="0"/>
              <a:pPr/>
              <a:t>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42E7F-DF59-4C55-978B-D4A0D8C00EF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276A1E-5376-4818-BE3E-304CD5AC07AB}" type="datetime1">
              <a:rPr lang="en-US" smtClean="0"/>
              <a:pPr/>
              <a:t>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42E7F-DF59-4C55-978B-D4A0D8C00EF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37FDBC-11F6-4589-B472-6B3F727FF941}" type="datetime1">
              <a:rPr lang="en-US" smtClean="0"/>
              <a:pPr/>
              <a:t>1/30/2015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42E7F-DF59-4C55-978B-D4A0D8C00EF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68F081-6980-44FA-9B90-F5BC702410DA}" type="datetime1">
              <a:rPr lang="en-US" smtClean="0"/>
              <a:pPr/>
              <a:t>1/30/2015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342E7F-DF59-4C55-978B-D4A0D8C00EF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DAEE6D4-0E8B-4EFF-A1F1-1AB4F61C9BB9}" type="datetime1">
              <a:rPr lang="en-US" smtClean="0"/>
              <a:pPr/>
              <a:t>1/30/2015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342E7F-DF59-4C55-978B-D4A0D8C00EF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F72B2D7-59E8-4E57-9B23-0BE137F84A51}" type="datetime1">
              <a:rPr lang="en-US" smtClean="0"/>
              <a:pPr/>
              <a:t>1/30/2015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342E7F-DF59-4C55-978B-D4A0D8C00EF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E497E7-8976-4751-ACCB-265E5B3CDC20}" type="datetime1">
              <a:rPr lang="en-US" smtClean="0"/>
              <a:pPr/>
              <a:t>1/30/2015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342E7F-DF59-4C55-978B-D4A0D8C00EF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79D00D-FCF5-40BF-906A-943F30D0AA94}" type="datetime1">
              <a:rPr lang="en-US" smtClean="0"/>
              <a:pPr/>
              <a:t>1/30/2015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342E7F-DF59-4C55-978B-D4A0D8C00EF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E1611F-572A-43AE-9740-6D8DAD57498D}" type="datetime1">
              <a:rPr lang="en-US" smtClean="0"/>
              <a:pPr/>
              <a:t>1/30/2015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342E7F-DF59-4C55-978B-D4A0D8C00EF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588C3-1CC9-458D-8801-8D5474DBDE34}" type="datetime1">
              <a:rPr lang="en-US" smtClean="0"/>
              <a:pPr/>
              <a:t>1/30/2015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342E7F-DF59-4C55-978B-D4A0D8C00EF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chemeClr val="bg1"/>
                </a:solidFill>
              </a:rPr>
              <a:t>The Ecology of the Thymus</a:t>
            </a:r>
            <a:endParaRPr lang="en-US" dirty="0">
              <a:solidFill>
                <a:schemeClr val="bg1"/>
              </a:solidFill>
            </a:endParaRPr>
          </a:p>
        </p:txBody>
      </p:sp>
      <p:sp>
        <p:nvSpPr>
          <p:cNvPr id="3" name="Subtitle 2"/>
          <p:cNvSpPr>
            <a:spLocks noGrp="1"/>
          </p:cNvSpPr>
          <p:nvPr>
            <p:ph type="subTitle" idx="1"/>
          </p:nvPr>
        </p:nvSpPr>
        <p:spPr/>
        <p:txBody>
          <a:bodyPr/>
          <a:lstStyle/>
          <a:p>
            <a:r>
              <a:rPr lang="en-US" dirty="0" smtClean="0"/>
              <a:t>Mary Browning</a:t>
            </a:r>
          </a:p>
          <a:p>
            <a:r>
              <a:rPr lang="en-US" dirty="0" smtClean="0"/>
              <a:t>3/17/2015</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0"/>
            <a:ext cx="8229600" cy="1143000"/>
          </a:xfrm>
        </p:spPr>
        <p:txBody>
          <a:bodyPr/>
          <a:lstStyle/>
          <a:p>
            <a:r>
              <a:rPr lang="en-US" dirty="0" smtClean="0">
                <a:solidFill>
                  <a:schemeClr val="bg1"/>
                </a:solidFill>
              </a:rPr>
              <a:t>K </a:t>
            </a:r>
            <a:r>
              <a:rPr lang="en-US" smtClean="0">
                <a:solidFill>
                  <a:schemeClr val="bg1"/>
                </a:solidFill>
              </a:rPr>
              <a:t>means clustering-R-Why K=4 BC</a:t>
            </a:r>
            <a:endParaRPr lang="en-US" dirty="0">
              <a:solidFill>
                <a:schemeClr val="bg1"/>
              </a:solidFill>
            </a:endParaRPr>
          </a:p>
        </p:txBody>
      </p:sp>
      <p:sp>
        <p:nvSpPr>
          <p:cNvPr id="3" name="Content Placeholder 2"/>
          <p:cNvSpPr>
            <a:spLocks noGrp="1"/>
          </p:cNvSpPr>
          <p:nvPr>
            <p:ph sz="half" idx="1"/>
          </p:nvPr>
        </p:nvSpPr>
        <p:spPr>
          <a:xfrm>
            <a:off x="457200" y="1371600"/>
            <a:ext cx="4724400" cy="5029200"/>
          </a:xfrm>
        </p:spPr>
        <p:txBody>
          <a:bodyPr>
            <a:normAutofit lnSpcReduction="10000"/>
          </a:bodyPr>
          <a:lstStyle/>
          <a:p>
            <a:r>
              <a:rPr lang="en-US" dirty="0" smtClean="0">
                <a:solidFill>
                  <a:schemeClr val="bg1"/>
                </a:solidFill>
              </a:rPr>
              <a:t>Regions	</a:t>
            </a:r>
          </a:p>
          <a:p>
            <a:pPr lvl="1"/>
            <a:r>
              <a:rPr lang="en-US" dirty="0" smtClean="0">
                <a:solidFill>
                  <a:schemeClr val="bg1"/>
                </a:solidFill>
              </a:rPr>
              <a:t>Cortex, Medulla, </a:t>
            </a:r>
            <a:r>
              <a:rPr lang="en-US" dirty="0" err="1" smtClean="0">
                <a:solidFill>
                  <a:schemeClr val="bg1"/>
                </a:solidFill>
              </a:rPr>
              <a:t>Subcapsular</a:t>
            </a:r>
            <a:r>
              <a:rPr lang="en-US" dirty="0" smtClean="0">
                <a:solidFill>
                  <a:schemeClr val="bg1"/>
                </a:solidFill>
              </a:rPr>
              <a:t> region, CMJ</a:t>
            </a:r>
          </a:p>
          <a:p>
            <a:r>
              <a:rPr lang="en-US" dirty="0" smtClean="0">
                <a:solidFill>
                  <a:schemeClr val="bg1"/>
                </a:solidFill>
              </a:rPr>
              <a:t>Can these regions be computationally reproduced?</a:t>
            </a:r>
          </a:p>
          <a:p>
            <a:r>
              <a:rPr lang="en-US" dirty="0" smtClean="0">
                <a:solidFill>
                  <a:schemeClr val="bg1"/>
                </a:solidFill>
              </a:rPr>
              <a:t>Do we identify cryptic information (other regions or subsets)?</a:t>
            </a:r>
          </a:p>
          <a:p>
            <a:r>
              <a:rPr lang="en-US" dirty="0" smtClean="0">
                <a:solidFill>
                  <a:schemeClr val="bg1"/>
                </a:solidFill>
              </a:rPr>
              <a:t>Is pattern consistent throughout thymus</a:t>
            </a:r>
            <a:r>
              <a:rPr lang="en-US" dirty="0" smtClean="0">
                <a:solidFill>
                  <a:schemeClr val="bg1"/>
                </a:solidFill>
              </a:rPr>
              <a:t>? Between samples?</a:t>
            </a:r>
            <a:endParaRPr lang="en-US" dirty="0" smtClean="0">
              <a:solidFill>
                <a:schemeClr val="bg1"/>
              </a:solidFill>
            </a:endParaRPr>
          </a:p>
          <a:p>
            <a:endParaRPr lang="en-US" dirty="0"/>
          </a:p>
        </p:txBody>
      </p:sp>
      <p:pic>
        <p:nvPicPr>
          <p:cNvPr id="7" name="Picture 1" descr="Figure_2_Finalb.jpeg"/>
          <p:cNvPicPr>
            <a:picLocks noGrp="1" noChangeAspect="1"/>
          </p:cNvPicPr>
          <p:nvPr>
            <p:ph sz="half" idx="2"/>
          </p:nvPr>
        </p:nvPicPr>
        <p:blipFill>
          <a:blip r:embed="rId3" cstate="print"/>
          <a:srcRect r="50936"/>
          <a:stretch>
            <a:fillRect/>
          </a:stretch>
        </p:blipFill>
        <p:spPr bwMode="auto">
          <a:xfrm>
            <a:off x="5791200" y="838200"/>
            <a:ext cx="2514600" cy="6007731"/>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BB342E7F-DF59-4C55-978B-D4A0D8C00EFB}" type="slidenum">
              <a:rPr lang="en-US" smtClean="0"/>
              <a:pPr/>
              <a:t>10</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Autofit/>
          </a:bodyPr>
          <a:lstStyle/>
          <a:p>
            <a:r>
              <a:rPr lang="en-US" sz="2800" dirty="0" smtClean="0">
                <a:solidFill>
                  <a:schemeClr val="bg1"/>
                </a:solidFill>
              </a:rPr>
              <a:t>Results-Different Number of Clusters  (/250)</a:t>
            </a:r>
            <a:br>
              <a:rPr lang="en-US" sz="2800" dirty="0" smtClean="0">
                <a:solidFill>
                  <a:schemeClr val="bg1"/>
                </a:solidFill>
              </a:rPr>
            </a:br>
            <a:r>
              <a:rPr lang="en-US" sz="2800" dirty="0" smtClean="0">
                <a:solidFill>
                  <a:schemeClr val="bg1"/>
                </a:solidFill>
              </a:rPr>
              <a:t/>
            </a:r>
            <a:br>
              <a:rPr lang="en-US" sz="2800" dirty="0" smtClean="0">
                <a:solidFill>
                  <a:schemeClr val="bg1"/>
                </a:solidFill>
              </a:rPr>
            </a:br>
            <a:endParaRPr lang="en-US" sz="2800" dirty="0">
              <a:solidFill>
                <a:schemeClr val="bg1"/>
              </a:solidFill>
            </a:endParaRPr>
          </a:p>
        </p:txBody>
      </p:sp>
      <p:sp>
        <p:nvSpPr>
          <p:cNvPr id="8" name="TextBox 7"/>
          <p:cNvSpPr txBox="1"/>
          <p:nvPr/>
        </p:nvSpPr>
        <p:spPr>
          <a:xfrm>
            <a:off x="228600" y="381000"/>
            <a:ext cx="8521885" cy="646331"/>
          </a:xfrm>
          <a:prstGeom prst="rect">
            <a:avLst/>
          </a:prstGeom>
          <a:noFill/>
        </p:spPr>
        <p:txBody>
          <a:bodyPr wrap="none" rtlCol="0">
            <a:spAutoFit/>
          </a:bodyPr>
          <a:lstStyle/>
          <a:p>
            <a:r>
              <a:rPr lang="en-US" sz="3600" dirty="0" smtClean="0">
                <a:solidFill>
                  <a:schemeClr val="bg1"/>
                </a:solidFill>
              </a:rPr>
              <a:t>K = 3             K=4          K=5         K=6         K=10</a:t>
            </a:r>
            <a:endParaRPr lang="en-US" sz="3600" dirty="0"/>
          </a:p>
        </p:txBody>
      </p:sp>
      <p:sp>
        <p:nvSpPr>
          <p:cNvPr id="9" name="Slide Number Placeholder 8"/>
          <p:cNvSpPr>
            <a:spLocks noGrp="1"/>
          </p:cNvSpPr>
          <p:nvPr>
            <p:ph type="sldNum" sz="quarter" idx="12"/>
          </p:nvPr>
        </p:nvSpPr>
        <p:spPr/>
        <p:txBody>
          <a:bodyPr/>
          <a:lstStyle/>
          <a:p>
            <a:fld id="{BB342E7F-DF59-4C55-978B-D4A0D8C00EFB}" type="slidenum">
              <a:rPr lang="en-US" smtClean="0"/>
              <a:pPr/>
              <a:t>11</a:t>
            </a:fld>
            <a:endParaRPr lang="en-US"/>
          </a:p>
        </p:txBody>
      </p:sp>
      <p:pic>
        <p:nvPicPr>
          <p:cNvPr id="11" name="Content Placeholder 6" descr="RplotFrozenThymus2_K3_250_all.png"/>
          <p:cNvPicPr>
            <a:picLocks noChangeAspect="1"/>
          </p:cNvPicPr>
          <p:nvPr/>
        </p:nvPicPr>
        <p:blipFill>
          <a:blip r:embed="rId3"/>
          <a:srcRect r="3924" b="78147"/>
          <a:stretch>
            <a:fillRect/>
          </a:stretch>
        </p:blipFill>
        <p:spPr>
          <a:xfrm rot="5400000">
            <a:off x="-1939772" y="3455909"/>
            <a:ext cx="5715001" cy="1089183"/>
          </a:xfrm>
          <a:prstGeom prst="rect">
            <a:avLst/>
          </a:prstGeom>
        </p:spPr>
      </p:pic>
      <p:pic>
        <p:nvPicPr>
          <p:cNvPr id="12" name="Content Placeholder 11" descr="RplotFrozenThymus2_K4_250_all.png"/>
          <p:cNvPicPr>
            <a:picLocks noChangeAspect="1"/>
          </p:cNvPicPr>
          <p:nvPr/>
        </p:nvPicPr>
        <p:blipFill>
          <a:blip r:embed="rId4"/>
          <a:srcRect l="629" r="3774" b="77482"/>
          <a:stretch>
            <a:fillRect/>
          </a:stretch>
        </p:blipFill>
        <p:spPr>
          <a:xfrm rot="5400000">
            <a:off x="-38100" y="3390900"/>
            <a:ext cx="5791200" cy="1143000"/>
          </a:xfrm>
          <a:prstGeom prst="rect">
            <a:avLst/>
          </a:prstGeom>
        </p:spPr>
      </p:pic>
      <p:pic>
        <p:nvPicPr>
          <p:cNvPr id="13" name="Content Placeholder 7" descr="RplotFrozenThymus2_K5_250_all.png"/>
          <p:cNvPicPr>
            <a:picLocks noChangeAspect="1"/>
          </p:cNvPicPr>
          <p:nvPr/>
        </p:nvPicPr>
        <p:blipFill>
          <a:blip r:embed="rId5"/>
          <a:srcRect l="1806" t="1587" r="4873" b="78147"/>
          <a:stretch>
            <a:fillRect/>
          </a:stretch>
        </p:blipFill>
        <p:spPr>
          <a:xfrm rot="5400000">
            <a:off x="1640684" y="3393285"/>
            <a:ext cx="5862631" cy="1066799"/>
          </a:xfrm>
          <a:prstGeom prst="rect">
            <a:avLst/>
          </a:prstGeom>
        </p:spPr>
      </p:pic>
      <p:pic>
        <p:nvPicPr>
          <p:cNvPr id="14" name="Content Placeholder 7" descr="RplotFrozenThymus2_K6_250_all.png"/>
          <p:cNvPicPr>
            <a:picLocks noChangeAspect="1"/>
          </p:cNvPicPr>
          <p:nvPr/>
        </p:nvPicPr>
        <p:blipFill>
          <a:blip r:embed="rId6"/>
          <a:srcRect l="1513" t="1587" r="4100" b="78147"/>
          <a:stretch>
            <a:fillRect/>
          </a:stretch>
        </p:blipFill>
        <p:spPr>
          <a:xfrm rot="5400000">
            <a:off x="3359785" y="3359786"/>
            <a:ext cx="5929629" cy="1066800"/>
          </a:xfrm>
          <a:prstGeom prst="rect">
            <a:avLst/>
          </a:prstGeom>
        </p:spPr>
      </p:pic>
      <p:pic>
        <p:nvPicPr>
          <p:cNvPr id="15" name="Content Placeholder 6" descr="RplotFrozenThymus2_K10_250_all.png"/>
          <p:cNvPicPr>
            <a:picLocks noGrp="1" noChangeAspect="1"/>
          </p:cNvPicPr>
          <p:nvPr>
            <p:ph sz="half" idx="4294967295"/>
          </p:nvPr>
        </p:nvPicPr>
        <p:blipFill>
          <a:blip r:embed="rId7"/>
          <a:srcRect b="78147"/>
          <a:stretch>
            <a:fillRect/>
          </a:stretch>
        </p:blipFill>
        <p:spPr>
          <a:xfrm rot="5400000">
            <a:off x="5071076" y="3387124"/>
            <a:ext cx="5867400" cy="1074352"/>
          </a:xfrm>
          <a:prstGeom prst="rect">
            <a:avLst/>
          </a:prstGeom>
        </p:spPr>
      </p:pic>
      <p:sp>
        <p:nvSpPr>
          <p:cNvPr id="10" name="Frame 9"/>
          <p:cNvSpPr/>
          <p:nvPr/>
        </p:nvSpPr>
        <p:spPr>
          <a:xfrm>
            <a:off x="1905000" y="0"/>
            <a:ext cx="2133600" cy="6858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How is clustering being done?</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B342E7F-DF59-4C55-978B-D4A0D8C00EF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458200" cy="6705600"/>
          </a:xfrm>
        </p:spPr>
        <p:txBody>
          <a:bodyPr>
            <a:noAutofit/>
          </a:bodyPr>
          <a:lstStyle/>
          <a:p>
            <a:pPr>
              <a:buNone/>
            </a:pPr>
            <a:endParaRPr lang="en-US" sz="2400" dirty="0" smtClean="0">
              <a:solidFill>
                <a:schemeClr val="bg1"/>
              </a:solidFill>
            </a:endParaRPr>
          </a:p>
          <a:p>
            <a:pPr>
              <a:buNone/>
            </a:pPr>
            <a:r>
              <a:rPr lang="en-US" sz="2800" b="1" dirty="0" smtClean="0">
                <a:solidFill>
                  <a:schemeClr val="bg1"/>
                </a:solidFill>
              </a:rPr>
              <a:t>Goal:  Develop a quantitative model to characterize the spatial organization  of cell types in a steady-state postnatal mouse thymus.</a:t>
            </a:r>
            <a:endParaRPr lang="en-US" sz="2400" dirty="0" smtClean="0">
              <a:solidFill>
                <a:schemeClr val="bg1"/>
              </a:solidFill>
            </a:endParaRPr>
          </a:p>
          <a:p>
            <a:pPr lvl="1"/>
            <a:endParaRPr lang="en-US" sz="2400" dirty="0">
              <a:solidFill>
                <a:schemeClr val="bg1"/>
              </a:solidFill>
            </a:endParaRPr>
          </a:p>
          <a:p>
            <a:pPr marL="914400" lvl="1" indent="-457200">
              <a:buAutoNum type="arabicParenR"/>
            </a:pPr>
            <a:r>
              <a:rPr lang="en-US" dirty="0" smtClean="0">
                <a:solidFill>
                  <a:schemeClr val="bg1"/>
                </a:solidFill>
              </a:rPr>
              <a:t>Spatial clustering by cell type</a:t>
            </a:r>
          </a:p>
          <a:p>
            <a:pPr marL="914400" lvl="1" indent="-457200">
              <a:buAutoNum type="arabicParenR"/>
            </a:pPr>
            <a:r>
              <a:rPr lang="en-US" b="1" dirty="0" smtClean="0">
                <a:solidFill>
                  <a:schemeClr val="bg1"/>
                </a:solidFill>
              </a:rPr>
              <a:t>Use an ecological index on different regions that are produced</a:t>
            </a:r>
          </a:p>
          <a:p>
            <a:pPr marL="914400" lvl="1" indent="-457200">
              <a:buAutoNum type="arabicParenR"/>
            </a:pPr>
            <a:r>
              <a:rPr lang="en-US" dirty="0" smtClean="0">
                <a:solidFill>
                  <a:schemeClr val="bg1"/>
                </a:solidFill>
              </a:rPr>
              <a:t>Look at spatial relationships between cells</a:t>
            </a:r>
          </a:p>
          <a:p>
            <a:pPr marL="914400" lvl="1" indent="-457200">
              <a:buAutoNum type="arabicParenR"/>
            </a:pPr>
            <a:r>
              <a:rPr lang="en-US" dirty="0" smtClean="0">
                <a:solidFill>
                  <a:schemeClr val="bg1"/>
                </a:solidFill>
              </a:rPr>
              <a:t>Repeat with mutant</a:t>
            </a:r>
          </a:p>
          <a:p>
            <a:pPr marL="1314450" lvl="2" indent="-793750">
              <a:buFont typeface="+mj-lt"/>
              <a:buAutoNum type="arabicPeriod"/>
            </a:pPr>
            <a:endParaRPr lang="en-US" sz="2000" dirty="0" smtClean="0">
              <a:solidFill>
                <a:schemeClr val="bg1"/>
              </a:solidFill>
            </a:endParaRPr>
          </a:p>
          <a:p>
            <a:pPr marL="1371600" lvl="2" indent="-514350">
              <a:buFont typeface="+mj-lt"/>
              <a:buAutoNum type="romanUcPeriod"/>
            </a:pPr>
            <a:endParaRPr lang="en-US" sz="2000" dirty="0" smtClean="0">
              <a:solidFill>
                <a:schemeClr val="bg1"/>
              </a:solidFill>
            </a:endParaRPr>
          </a:p>
          <a:p>
            <a:pPr lvl="1">
              <a:buNone/>
            </a:pPr>
            <a:endParaRPr lang="en-US" sz="2400" dirty="0" smtClean="0">
              <a:solidFill>
                <a:schemeClr val="bg1"/>
              </a:solidFill>
            </a:endParaRPr>
          </a:p>
          <a:p>
            <a:pPr lvl="1"/>
            <a:endParaRPr lang="en-US" sz="2400" dirty="0" smtClean="0">
              <a:solidFill>
                <a:schemeClr val="bg1"/>
              </a:solidFill>
            </a:endParaRPr>
          </a:p>
          <a:p>
            <a:pPr>
              <a:buNone/>
            </a:pPr>
            <a:endParaRPr lang="en-US" sz="2400" dirty="0" smtClean="0">
              <a:solidFill>
                <a:schemeClr val="bg1"/>
              </a:solidFill>
            </a:endParaRPr>
          </a:p>
          <a:p>
            <a:pPr>
              <a:buNone/>
            </a:pPr>
            <a:endParaRPr lang="en-US" sz="2400" dirty="0" smtClean="0">
              <a:solidFill>
                <a:schemeClr val="bg1"/>
              </a:solidFill>
            </a:endParaRPr>
          </a:p>
          <a:p>
            <a:pPr>
              <a:buNone/>
            </a:pPr>
            <a:r>
              <a:rPr lang="en-US" sz="2400" dirty="0" smtClean="0">
                <a:solidFill>
                  <a:schemeClr val="bg1"/>
                </a:solidFill>
              </a:rPr>
              <a:t>  </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B342E7F-DF59-4C55-978B-D4A0D8C00EFB}" type="slidenum">
              <a:rPr lang="en-US" smtClean="0"/>
              <a:pPr/>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Bray Curtis Dissimilarity Index</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B342E7F-DF59-4C55-978B-D4A0D8C00EF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458200" cy="6705600"/>
          </a:xfrm>
        </p:spPr>
        <p:txBody>
          <a:bodyPr>
            <a:noAutofit/>
          </a:bodyPr>
          <a:lstStyle/>
          <a:p>
            <a:pPr>
              <a:buNone/>
            </a:pPr>
            <a:endParaRPr lang="en-US" sz="2400" dirty="0" smtClean="0">
              <a:solidFill>
                <a:schemeClr val="bg1"/>
              </a:solidFill>
            </a:endParaRPr>
          </a:p>
          <a:p>
            <a:pPr>
              <a:buNone/>
            </a:pPr>
            <a:r>
              <a:rPr lang="en-US" sz="2800" b="1" dirty="0" smtClean="0">
                <a:solidFill>
                  <a:schemeClr val="bg1"/>
                </a:solidFill>
              </a:rPr>
              <a:t>Goal:  Develop a quantitative model to characterize the spatial organization  of cell types in a steady-state postnatal mouse thymus.</a:t>
            </a:r>
            <a:endParaRPr lang="en-US" sz="2400" dirty="0" smtClean="0">
              <a:solidFill>
                <a:schemeClr val="bg1"/>
              </a:solidFill>
            </a:endParaRPr>
          </a:p>
          <a:p>
            <a:pPr lvl="1"/>
            <a:endParaRPr lang="en-US" sz="2400" dirty="0">
              <a:solidFill>
                <a:schemeClr val="bg1"/>
              </a:solidFill>
            </a:endParaRPr>
          </a:p>
          <a:p>
            <a:pPr marL="914400" lvl="1" indent="-457200">
              <a:buAutoNum type="arabicParenR"/>
            </a:pPr>
            <a:r>
              <a:rPr lang="en-US" dirty="0" smtClean="0">
                <a:solidFill>
                  <a:schemeClr val="bg1"/>
                </a:solidFill>
              </a:rPr>
              <a:t>Spatial clustering by cell type</a:t>
            </a:r>
          </a:p>
          <a:p>
            <a:pPr marL="914400" lvl="1" indent="-457200">
              <a:buAutoNum type="arabicParenR"/>
            </a:pPr>
            <a:r>
              <a:rPr lang="en-US" dirty="0" smtClean="0">
                <a:solidFill>
                  <a:schemeClr val="bg1"/>
                </a:solidFill>
              </a:rPr>
              <a:t>Use an ecological index on different regions that are produced</a:t>
            </a:r>
          </a:p>
          <a:p>
            <a:pPr marL="914400" lvl="1" indent="-457200">
              <a:buAutoNum type="arabicParenR"/>
            </a:pPr>
            <a:r>
              <a:rPr lang="en-US" dirty="0" smtClean="0">
                <a:solidFill>
                  <a:schemeClr val="bg1"/>
                </a:solidFill>
              </a:rPr>
              <a:t>Look at spatial relationships between cells</a:t>
            </a:r>
          </a:p>
          <a:p>
            <a:pPr marL="914400" lvl="1" indent="-457200">
              <a:buAutoNum type="arabicParenR"/>
            </a:pPr>
            <a:r>
              <a:rPr lang="en-US" b="1" dirty="0" smtClean="0">
                <a:solidFill>
                  <a:schemeClr val="bg1"/>
                </a:solidFill>
              </a:rPr>
              <a:t>Repeat with mutant</a:t>
            </a:r>
          </a:p>
          <a:p>
            <a:pPr marL="1314450" lvl="2" indent="-793750">
              <a:buFont typeface="+mj-lt"/>
              <a:buAutoNum type="arabicPeriod"/>
            </a:pPr>
            <a:endParaRPr lang="en-US" sz="2000" dirty="0" smtClean="0">
              <a:solidFill>
                <a:schemeClr val="bg1"/>
              </a:solidFill>
            </a:endParaRPr>
          </a:p>
          <a:p>
            <a:pPr marL="1371600" lvl="2" indent="-514350">
              <a:buFont typeface="+mj-lt"/>
              <a:buAutoNum type="romanUcPeriod"/>
            </a:pPr>
            <a:endParaRPr lang="en-US" sz="2000" dirty="0" smtClean="0">
              <a:solidFill>
                <a:schemeClr val="bg1"/>
              </a:solidFill>
            </a:endParaRPr>
          </a:p>
          <a:p>
            <a:pPr lvl="1">
              <a:buNone/>
            </a:pPr>
            <a:endParaRPr lang="en-US" sz="2400" dirty="0" smtClean="0">
              <a:solidFill>
                <a:schemeClr val="bg1"/>
              </a:solidFill>
            </a:endParaRPr>
          </a:p>
          <a:p>
            <a:pPr lvl="1"/>
            <a:endParaRPr lang="en-US" sz="2400" dirty="0" smtClean="0">
              <a:solidFill>
                <a:schemeClr val="bg1"/>
              </a:solidFill>
            </a:endParaRPr>
          </a:p>
          <a:p>
            <a:pPr>
              <a:buNone/>
            </a:pPr>
            <a:endParaRPr lang="en-US" sz="2400" dirty="0" smtClean="0">
              <a:solidFill>
                <a:schemeClr val="bg1"/>
              </a:solidFill>
            </a:endParaRPr>
          </a:p>
          <a:p>
            <a:pPr>
              <a:buNone/>
            </a:pPr>
            <a:endParaRPr lang="en-US" sz="2400" dirty="0" smtClean="0">
              <a:solidFill>
                <a:schemeClr val="bg1"/>
              </a:solidFill>
            </a:endParaRPr>
          </a:p>
          <a:p>
            <a:pPr>
              <a:buNone/>
            </a:pPr>
            <a:r>
              <a:rPr lang="en-US" sz="2400" dirty="0" smtClean="0">
                <a:solidFill>
                  <a:schemeClr val="bg1"/>
                </a:solidFill>
              </a:rPr>
              <a:t>  </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B342E7F-DF59-4C55-978B-D4A0D8C00EFB}" type="slidenum">
              <a:rPr lang="en-US" smtClean="0"/>
              <a:pPr/>
              <a:t>15</a:t>
            </a:fld>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Mutant-</a:t>
            </a:r>
            <a:r>
              <a:rPr lang="en-US" dirty="0" err="1" smtClean="0">
                <a:solidFill>
                  <a:schemeClr val="bg1"/>
                </a:solidFill>
              </a:rPr>
              <a:t>Aire</a:t>
            </a:r>
            <a:r>
              <a:rPr lang="en-US" dirty="0" smtClean="0">
                <a:solidFill>
                  <a:schemeClr val="bg1"/>
                </a:solidFill>
              </a:rPr>
              <a:t> knockout</a:t>
            </a:r>
            <a:endParaRPr lang="en-US" dirty="0">
              <a:solidFill>
                <a:schemeClr val="bg1"/>
              </a:solidFill>
            </a:endParaRPr>
          </a:p>
        </p:txBody>
      </p:sp>
      <p:sp>
        <p:nvSpPr>
          <p:cNvPr id="3" name="Content Placeholder 2"/>
          <p:cNvSpPr>
            <a:spLocks noGrp="1"/>
          </p:cNvSpPr>
          <p:nvPr>
            <p:ph idx="1"/>
          </p:nvPr>
        </p:nvSpPr>
        <p:spPr/>
        <p:txBody>
          <a:bodyPr>
            <a:normAutofit fontScale="92500" lnSpcReduction="20000"/>
          </a:bodyPr>
          <a:lstStyle/>
          <a:p>
            <a:r>
              <a:rPr lang="en-US" dirty="0" err="1" smtClean="0">
                <a:solidFill>
                  <a:schemeClr val="bg1"/>
                </a:solidFill>
              </a:rPr>
              <a:t>Aire</a:t>
            </a:r>
            <a:r>
              <a:rPr lang="en-US" dirty="0" smtClean="0">
                <a:solidFill>
                  <a:schemeClr val="bg1"/>
                </a:solidFill>
              </a:rPr>
              <a:t> = TF expressed in subset of </a:t>
            </a:r>
            <a:r>
              <a:rPr lang="en-US" dirty="0" err="1" smtClean="0">
                <a:solidFill>
                  <a:schemeClr val="bg1"/>
                </a:solidFill>
              </a:rPr>
              <a:t>mTECs</a:t>
            </a:r>
            <a:endParaRPr lang="en-US" dirty="0" smtClean="0">
              <a:solidFill>
                <a:schemeClr val="bg1"/>
              </a:solidFill>
            </a:endParaRPr>
          </a:p>
          <a:p>
            <a:pPr lvl="1"/>
            <a:r>
              <a:rPr lang="en-US" dirty="0" smtClean="0">
                <a:solidFill>
                  <a:schemeClr val="bg1"/>
                </a:solidFill>
              </a:rPr>
              <a:t>Removal of </a:t>
            </a:r>
            <a:r>
              <a:rPr lang="en-US" dirty="0" err="1" smtClean="0">
                <a:solidFill>
                  <a:schemeClr val="bg1"/>
                </a:solidFill>
              </a:rPr>
              <a:t>Aire</a:t>
            </a:r>
            <a:r>
              <a:rPr lang="en-US" dirty="0" smtClean="0">
                <a:solidFill>
                  <a:schemeClr val="bg1"/>
                </a:solidFill>
              </a:rPr>
              <a:t> causes defective negative selection and multi-organ autoimmunity</a:t>
            </a:r>
          </a:p>
          <a:p>
            <a:pPr lvl="1"/>
            <a:r>
              <a:rPr lang="en-US" dirty="0" smtClean="0">
                <a:solidFill>
                  <a:schemeClr val="bg1"/>
                </a:solidFill>
              </a:rPr>
              <a:t>Defects in organization or composition?</a:t>
            </a:r>
          </a:p>
          <a:p>
            <a:endParaRPr lang="en-US" dirty="0" smtClean="0">
              <a:solidFill>
                <a:schemeClr val="bg1"/>
              </a:solidFill>
            </a:endParaRPr>
          </a:p>
          <a:p>
            <a:r>
              <a:rPr lang="en-US" dirty="0" smtClean="0">
                <a:solidFill>
                  <a:schemeClr val="bg1"/>
                </a:solidFill>
              </a:rPr>
              <a:t>Phenotype: Viable, normal in size, and at birth don’t display physical/</a:t>
            </a:r>
            <a:r>
              <a:rPr lang="en-US" dirty="0" err="1" smtClean="0">
                <a:solidFill>
                  <a:schemeClr val="bg1"/>
                </a:solidFill>
              </a:rPr>
              <a:t>behavorial</a:t>
            </a:r>
            <a:r>
              <a:rPr lang="en-US" dirty="0" smtClean="0">
                <a:solidFill>
                  <a:schemeClr val="bg1"/>
                </a:solidFill>
              </a:rPr>
              <a:t> abnormalities. Females infertile.  </a:t>
            </a:r>
            <a:r>
              <a:rPr lang="en-US" b="1" dirty="0" err="1" smtClean="0">
                <a:solidFill>
                  <a:schemeClr val="bg1"/>
                </a:solidFill>
              </a:rPr>
              <a:t>mTEC</a:t>
            </a:r>
            <a:r>
              <a:rPr lang="en-US" b="1" dirty="0" smtClean="0">
                <a:solidFill>
                  <a:schemeClr val="bg1"/>
                </a:solidFill>
              </a:rPr>
              <a:t> number is doubled.  Possible displaced </a:t>
            </a:r>
            <a:r>
              <a:rPr lang="en-US" b="1" dirty="0" err="1" smtClean="0">
                <a:solidFill>
                  <a:schemeClr val="bg1"/>
                </a:solidFill>
              </a:rPr>
              <a:t>dendritic</a:t>
            </a:r>
            <a:r>
              <a:rPr lang="en-US" b="1" dirty="0" smtClean="0">
                <a:solidFill>
                  <a:schemeClr val="bg1"/>
                </a:solidFill>
              </a:rPr>
              <a:t> cells</a:t>
            </a:r>
          </a:p>
          <a:p>
            <a:endParaRPr lang="en-US" sz="1600" dirty="0" smtClean="0">
              <a:solidFill>
                <a:schemeClr val="bg1"/>
              </a:solidFill>
            </a:endParaRPr>
          </a:p>
          <a:p>
            <a:r>
              <a:rPr lang="en-US" sz="1600" dirty="0" smtClean="0">
                <a:solidFill>
                  <a:schemeClr val="bg1"/>
                </a:solidFill>
              </a:rPr>
              <a:t>Anderson MS et al. 2002. Projection of an immunological self shadow within the thymus by the </a:t>
            </a:r>
            <a:r>
              <a:rPr lang="en-US" sz="1600" dirty="0" err="1" smtClean="0">
                <a:solidFill>
                  <a:schemeClr val="bg1"/>
                </a:solidFill>
              </a:rPr>
              <a:t>aire</a:t>
            </a:r>
            <a:r>
              <a:rPr lang="en-US" sz="1600" dirty="0" smtClean="0">
                <a:solidFill>
                  <a:schemeClr val="bg1"/>
                </a:solidFill>
              </a:rPr>
              <a:t> protein. Science 298(5597):</a:t>
            </a:r>
            <a:r>
              <a:rPr lang="en-US" sz="1600" dirty="0" smtClean="0">
                <a:solidFill>
                  <a:schemeClr val="bg1"/>
                </a:solidFill>
              </a:rPr>
              <a:t>1395-401-Dendritic phenotype similar between WT and Mutant</a:t>
            </a:r>
            <a:endParaRPr lang="en-US" sz="1600"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bg1"/>
                </a:solidFill>
              </a:rPr>
              <a:t>Aire</a:t>
            </a:r>
            <a:r>
              <a:rPr lang="en-US" dirty="0" smtClean="0">
                <a:solidFill>
                  <a:schemeClr val="bg1"/>
                </a:solidFill>
              </a:rPr>
              <a:t> Mutant</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How knockout is produced?</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BB342E7F-DF59-4C55-978B-D4A0D8C00EFB}" type="slidenum">
              <a:rPr lang="en-US" smtClean="0"/>
              <a:pPr/>
              <a:t>17</a:t>
            </a:fld>
            <a:endParaRPr lang="en-US"/>
          </a:p>
        </p:txBody>
      </p:sp>
      <p:pic>
        <p:nvPicPr>
          <p:cNvPr id="2050" name="Picture 2"/>
          <p:cNvPicPr>
            <a:picLocks noChangeAspect="1" noChangeArrowheads="1"/>
          </p:cNvPicPr>
          <p:nvPr/>
        </p:nvPicPr>
        <p:blipFill>
          <a:blip r:embed="rId3"/>
          <a:srcRect l="29868" t="20834" r="29722" b="28125"/>
          <a:stretch>
            <a:fillRect/>
          </a:stretch>
        </p:blipFill>
        <p:spPr bwMode="auto">
          <a:xfrm>
            <a:off x="1752600" y="2590800"/>
            <a:ext cx="5257800" cy="3733800"/>
          </a:xfrm>
          <a:prstGeom prst="rect">
            <a:avLst/>
          </a:prstGeom>
          <a:noFill/>
          <a:ln w="9525">
            <a:noFill/>
            <a:miter lim="800000"/>
            <a:headEnd/>
            <a:tailEnd/>
          </a:ln>
          <a:effectLst/>
        </p:spPr>
      </p:pic>
      <p:sp>
        <p:nvSpPr>
          <p:cNvPr id="6" name="TextBox 5"/>
          <p:cNvSpPr txBox="1"/>
          <p:nvPr/>
        </p:nvSpPr>
        <p:spPr>
          <a:xfrm>
            <a:off x="5181600" y="6488668"/>
            <a:ext cx="1657441" cy="369332"/>
          </a:xfrm>
          <a:prstGeom prst="rect">
            <a:avLst/>
          </a:prstGeom>
          <a:noFill/>
        </p:spPr>
        <p:txBody>
          <a:bodyPr wrap="none" rtlCol="0">
            <a:spAutoFit/>
          </a:bodyPr>
          <a:lstStyle/>
          <a:p>
            <a:r>
              <a:rPr lang="en-US" dirty="0" smtClean="0">
                <a:solidFill>
                  <a:schemeClr val="bg1"/>
                </a:solidFill>
              </a:rPr>
              <a:t>Anderson et al, </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RESULTS</a:t>
            </a:r>
            <a:endParaRPr lang="en-US" dirty="0">
              <a:solidFill>
                <a:schemeClr val="bg1"/>
              </a:solidFill>
            </a:endParaRPr>
          </a:p>
        </p:txBody>
      </p:sp>
      <p:sp>
        <p:nvSpPr>
          <p:cNvPr id="3" name="Content Placeholder 2"/>
          <p:cNvSpPr>
            <a:spLocks noGrp="1"/>
          </p:cNvSpPr>
          <p:nvPr>
            <p:ph idx="1"/>
          </p:nvPr>
        </p:nvSpPr>
        <p:spPr/>
        <p:txBody>
          <a:bodyPr/>
          <a:lstStyle/>
          <a:p>
            <a:r>
              <a:rPr lang="en-US" dirty="0" smtClean="0">
                <a:solidFill>
                  <a:schemeClr val="bg1"/>
                </a:solidFill>
              </a:rPr>
              <a:t>K means clustering. Bray </a:t>
            </a:r>
            <a:r>
              <a:rPr lang="en-US" dirty="0" err="1" smtClean="0">
                <a:solidFill>
                  <a:schemeClr val="bg1"/>
                </a:solidFill>
              </a:rPr>
              <a:t>curtis</a:t>
            </a:r>
            <a:r>
              <a:rPr lang="en-US" dirty="0" smtClean="0">
                <a:solidFill>
                  <a:schemeClr val="bg1"/>
                </a:solidFill>
              </a:rPr>
              <a:t>. </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BB342E7F-DF59-4C55-978B-D4A0D8C00EF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458200" cy="6705600"/>
          </a:xfrm>
        </p:spPr>
        <p:txBody>
          <a:bodyPr>
            <a:noAutofit/>
          </a:bodyPr>
          <a:lstStyle/>
          <a:p>
            <a:pPr>
              <a:buNone/>
            </a:pPr>
            <a:endParaRPr lang="en-US" sz="2400" dirty="0" smtClean="0">
              <a:solidFill>
                <a:schemeClr val="bg1"/>
              </a:solidFill>
            </a:endParaRPr>
          </a:p>
          <a:p>
            <a:pPr>
              <a:buNone/>
            </a:pPr>
            <a:r>
              <a:rPr lang="en-US" sz="2800" b="1" dirty="0" smtClean="0">
                <a:solidFill>
                  <a:schemeClr val="bg1"/>
                </a:solidFill>
              </a:rPr>
              <a:t>Goal:  Develop a quantitative model to characterize the spatial organization  of cell types in a steady-state postnatal mouse thymus.</a:t>
            </a:r>
            <a:endParaRPr lang="en-US" sz="2400" dirty="0" smtClean="0">
              <a:solidFill>
                <a:schemeClr val="bg1"/>
              </a:solidFill>
            </a:endParaRPr>
          </a:p>
          <a:p>
            <a:pPr lvl="1"/>
            <a:endParaRPr lang="en-US" sz="2400" dirty="0">
              <a:solidFill>
                <a:schemeClr val="bg1"/>
              </a:solidFill>
            </a:endParaRPr>
          </a:p>
          <a:p>
            <a:pPr marL="914400" lvl="1" indent="-457200">
              <a:buAutoNum type="arabicParenR"/>
            </a:pPr>
            <a:r>
              <a:rPr lang="en-US" dirty="0" smtClean="0">
                <a:solidFill>
                  <a:schemeClr val="bg1"/>
                </a:solidFill>
              </a:rPr>
              <a:t>Spatial clustering by cell type</a:t>
            </a:r>
          </a:p>
          <a:p>
            <a:pPr marL="914400" lvl="1" indent="-457200">
              <a:buAutoNum type="arabicParenR"/>
            </a:pPr>
            <a:r>
              <a:rPr lang="en-US" dirty="0" smtClean="0">
                <a:solidFill>
                  <a:schemeClr val="bg1"/>
                </a:solidFill>
              </a:rPr>
              <a:t>Use an ecological index on different regions that are produced</a:t>
            </a:r>
          </a:p>
          <a:p>
            <a:pPr marL="914400" lvl="1" indent="-457200">
              <a:buAutoNum type="arabicParenR"/>
            </a:pPr>
            <a:r>
              <a:rPr lang="en-US" b="1" dirty="0" smtClean="0">
                <a:solidFill>
                  <a:schemeClr val="bg1"/>
                </a:solidFill>
              </a:rPr>
              <a:t>Look at spatial relationships between cells</a:t>
            </a:r>
          </a:p>
          <a:p>
            <a:pPr marL="914400" lvl="1" indent="-457200">
              <a:buAutoNum type="arabicParenR"/>
            </a:pPr>
            <a:r>
              <a:rPr lang="en-US" dirty="0" smtClean="0">
                <a:solidFill>
                  <a:schemeClr val="bg1"/>
                </a:solidFill>
              </a:rPr>
              <a:t>Repeat with mutant</a:t>
            </a:r>
          </a:p>
          <a:p>
            <a:pPr marL="1314450" lvl="2" indent="-793750">
              <a:buFont typeface="+mj-lt"/>
              <a:buAutoNum type="arabicPeriod"/>
            </a:pPr>
            <a:endParaRPr lang="en-US" sz="2000" dirty="0" smtClean="0">
              <a:solidFill>
                <a:schemeClr val="bg1"/>
              </a:solidFill>
            </a:endParaRPr>
          </a:p>
          <a:p>
            <a:pPr marL="1371600" lvl="2" indent="-514350">
              <a:buFont typeface="+mj-lt"/>
              <a:buAutoNum type="romanUcPeriod"/>
            </a:pPr>
            <a:endParaRPr lang="en-US" sz="2000" dirty="0" smtClean="0">
              <a:solidFill>
                <a:schemeClr val="bg1"/>
              </a:solidFill>
            </a:endParaRPr>
          </a:p>
          <a:p>
            <a:pPr lvl="1">
              <a:buNone/>
            </a:pPr>
            <a:endParaRPr lang="en-US" sz="2400" dirty="0" smtClean="0">
              <a:solidFill>
                <a:schemeClr val="bg1"/>
              </a:solidFill>
            </a:endParaRPr>
          </a:p>
          <a:p>
            <a:pPr lvl="1"/>
            <a:endParaRPr lang="en-US" sz="2400" dirty="0" smtClean="0">
              <a:solidFill>
                <a:schemeClr val="bg1"/>
              </a:solidFill>
            </a:endParaRPr>
          </a:p>
          <a:p>
            <a:pPr>
              <a:buNone/>
            </a:pPr>
            <a:endParaRPr lang="en-US" sz="2400" dirty="0" smtClean="0">
              <a:solidFill>
                <a:schemeClr val="bg1"/>
              </a:solidFill>
            </a:endParaRPr>
          </a:p>
          <a:p>
            <a:pPr>
              <a:buNone/>
            </a:pPr>
            <a:endParaRPr lang="en-US" sz="2400" dirty="0" smtClean="0">
              <a:solidFill>
                <a:schemeClr val="bg1"/>
              </a:solidFill>
            </a:endParaRPr>
          </a:p>
          <a:p>
            <a:pPr>
              <a:buNone/>
            </a:pPr>
            <a:r>
              <a:rPr lang="en-US" sz="2400" dirty="0" smtClean="0">
                <a:solidFill>
                  <a:schemeClr val="bg1"/>
                </a:solidFill>
              </a:rPr>
              <a:t>  </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B342E7F-DF59-4C55-978B-D4A0D8C00EFB}" type="slidenum">
              <a:rPr lang="en-US" smtClean="0"/>
              <a:pPr/>
              <a:t>19</a:t>
            </a:fld>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solidFill>
                  <a:schemeClr val="bg1"/>
                </a:solidFill>
              </a:rPr>
              <a:t>Organization of Organs</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BB342E7F-DF59-4C55-978B-D4A0D8C00EFB}" type="slidenum">
              <a:rPr lang="en-US" smtClean="0"/>
              <a:pPr/>
              <a:t>2</a:t>
            </a:fld>
            <a:endParaRPr lang="en-US"/>
          </a:p>
        </p:txBody>
      </p:sp>
      <p:pic>
        <p:nvPicPr>
          <p:cNvPr id="1027" name="Picture 3"/>
          <p:cNvPicPr>
            <a:picLocks noGrp="1" noChangeAspect="1" noChangeArrowheads="1"/>
          </p:cNvPicPr>
          <p:nvPr>
            <p:ph idx="1"/>
          </p:nvPr>
        </p:nvPicPr>
        <p:blipFill>
          <a:blip r:embed="rId3"/>
          <a:srcRect l="31068" t="29838" r="19710" b="27604"/>
          <a:stretch>
            <a:fillRect/>
          </a:stretch>
        </p:blipFill>
        <p:spPr bwMode="auto">
          <a:xfrm rot="5400000">
            <a:off x="-647701" y="2247900"/>
            <a:ext cx="5486400" cy="2666999"/>
          </a:xfrm>
          <a:prstGeom prst="rect">
            <a:avLst/>
          </a:prstGeom>
          <a:noFill/>
          <a:ln w="9525">
            <a:noFill/>
            <a:miter lim="800000"/>
            <a:headEnd/>
            <a:tailEnd/>
          </a:ln>
          <a:effectLst/>
        </p:spPr>
      </p:pic>
      <p:sp>
        <p:nvSpPr>
          <p:cNvPr id="1029" name="AutoShape 5" descr="https://tools.lifetechnologies.com/content/sfs/gallery/high/41-5100-claudin-10-IHC_crop.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0" name="Picture 6"/>
          <p:cNvPicPr>
            <a:picLocks noChangeAspect="1" noChangeArrowheads="1"/>
          </p:cNvPicPr>
          <p:nvPr/>
        </p:nvPicPr>
        <p:blipFill>
          <a:blip r:embed="rId4"/>
          <a:srcRect l="13104" t="29167" r="47072" b="14583"/>
          <a:stretch>
            <a:fillRect/>
          </a:stretch>
        </p:blipFill>
        <p:spPr bwMode="auto">
          <a:xfrm>
            <a:off x="3886200" y="1905000"/>
            <a:ext cx="5181600" cy="4114800"/>
          </a:xfrm>
          <a:prstGeom prst="rect">
            <a:avLst/>
          </a:prstGeom>
          <a:noFill/>
          <a:ln w="9525">
            <a:noFill/>
            <a:miter lim="800000"/>
            <a:headEnd/>
            <a:tailEnd/>
          </a:ln>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solidFill>
                  <a:schemeClr val="bg1"/>
                </a:solidFill>
              </a:rPr>
              <a:t>Conclusions and Future </a:t>
            </a:r>
            <a:r>
              <a:rPr lang="en-US" dirty="0" smtClean="0">
                <a:solidFill>
                  <a:schemeClr val="bg1"/>
                </a:solidFill>
              </a:rPr>
              <a:t>Directions</a:t>
            </a:r>
            <a:endParaRPr lang="en-US" dirty="0"/>
          </a:p>
        </p:txBody>
      </p:sp>
      <p:sp>
        <p:nvSpPr>
          <p:cNvPr id="3" name="Content Placeholder 2"/>
          <p:cNvSpPr>
            <a:spLocks noGrp="1"/>
          </p:cNvSpPr>
          <p:nvPr>
            <p:ph idx="1"/>
          </p:nvPr>
        </p:nvSpPr>
        <p:spPr>
          <a:xfrm>
            <a:off x="457200" y="1066800"/>
            <a:ext cx="8229600" cy="5562600"/>
          </a:xfrm>
        </p:spPr>
        <p:txBody>
          <a:bodyPr>
            <a:normAutofit lnSpcReduction="10000"/>
          </a:bodyPr>
          <a:lstStyle/>
          <a:p>
            <a:r>
              <a:rPr lang="en-US" dirty="0" smtClean="0">
                <a:solidFill>
                  <a:schemeClr val="bg1"/>
                </a:solidFill>
              </a:rPr>
              <a:t>We are not seeing the 4 regions we expected to see</a:t>
            </a:r>
          </a:p>
          <a:p>
            <a:r>
              <a:rPr lang="en-US" dirty="0" smtClean="0">
                <a:solidFill>
                  <a:schemeClr val="bg1"/>
                </a:solidFill>
              </a:rPr>
              <a:t>Subdivision of the medulla</a:t>
            </a:r>
          </a:p>
          <a:p>
            <a:endParaRPr lang="en-US" dirty="0" smtClean="0">
              <a:solidFill>
                <a:schemeClr val="bg1"/>
              </a:solidFill>
            </a:endParaRPr>
          </a:p>
          <a:p>
            <a:r>
              <a:rPr lang="en-US" dirty="0" smtClean="0">
                <a:solidFill>
                  <a:schemeClr val="bg1"/>
                </a:solidFill>
              </a:rPr>
              <a:t>Further spatial analysis</a:t>
            </a:r>
          </a:p>
          <a:p>
            <a:pPr lvl="1"/>
            <a:r>
              <a:rPr lang="en-US" dirty="0" smtClean="0">
                <a:solidFill>
                  <a:schemeClr val="bg1"/>
                </a:solidFill>
              </a:rPr>
              <a:t>Understand how regions are being clustered</a:t>
            </a:r>
          </a:p>
          <a:p>
            <a:pPr lvl="1"/>
            <a:r>
              <a:rPr lang="en-US" dirty="0" smtClean="0">
                <a:solidFill>
                  <a:schemeClr val="bg1"/>
                </a:solidFill>
              </a:rPr>
              <a:t>Dissimilarity index</a:t>
            </a:r>
          </a:p>
          <a:p>
            <a:pPr lvl="1"/>
            <a:r>
              <a:rPr lang="en-US" dirty="0" smtClean="0">
                <a:solidFill>
                  <a:schemeClr val="bg1"/>
                </a:solidFill>
              </a:rPr>
              <a:t>Density and co-distribution of cell types</a:t>
            </a:r>
          </a:p>
          <a:p>
            <a:pPr lvl="1"/>
            <a:endParaRPr lang="en-US" dirty="0" smtClean="0">
              <a:solidFill>
                <a:schemeClr val="bg1"/>
              </a:solidFill>
            </a:endParaRPr>
          </a:p>
          <a:p>
            <a:pPr marL="395288" lvl="1" indent="-341313">
              <a:buFont typeface="Arial" pitchFamily="34" charset="0"/>
              <a:buChar char="•"/>
            </a:pPr>
            <a:r>
              <a:rPr lang="en-US" sz="3200" dirty="0" smtClean="0">
                <a:solidFill>
                  <a:schemeClr val="bg1"/>
                </a:solidFill>
              </a:rPr>
              <a:t>Test model using a mutant that has been characterized</a:t>
            </a:r>
          </a:p>
          <a:p>
            <a:pPr lvl="1"/>
            <a:endParaRPr lang="en-US" dirty="0" smtClean="0">
              <a:solidFill>
                <a:schemeClr val="bg1"/>
              </a:solidFill>
            </a:endParaRPr>
          </a:p>
        </p:txBody>
      </p:sp>
      <p:sp>
        <p:nvSpPr>
          <p:cNvPr id="4" name="Slide Number Placeholder 3"/>
          <p:cNvSpPr>
            <a:spLocks noGrp="1"/>
          </p:cNvSpPr>
          <p:nvPr>
            <p:ph type="sldNum" sz="quarter" idx="12"/>
          </p:nvPr>
        </p:nvSpPr>
        <p:spPr/>
        <p:txBody>
          <a:bodyPr/>
          <a:lstStyle/>
          <a:p>
            <a:fld id="{BB342E7F-DF59-4C55-978B-D4A0D8C00EFB}" type="slidenum">
              <a:rPr lang="en-US" smtClean="0"/>
              <a:pPr/>
              <a:t>20</a:t>
            </a:fld>
            <a:endParaRPr lang="en-U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Acknowledgements</a:t>
            </a:r>
            <a:endParaRPr lang="en-US" dirty="0">
              <a:solidFill>
                <a:schemeClr val="bg1"/>
              </a:solidFill>
            </a:endParaRPr>
          </a:p>
        </p:txBody>
      </p:sp>
      <p:sp>
        <p:nvSpPr>
          <p:cNvPr id="3" name="Content Placeholder 2"/>
          <p:cNvSpPr>
            <a:spLocks noGrp="1"/>
          </p:cNvSpPr>
          <p:nvPr>
            <p:ph idx="1"/>
          </p:nvPr>
        </p:nvSpPr>
        <p:spPr/>
        <p:txBody>
          <a:bodyPr>
            <a:normAutofit/>
          </a:bodyPr>
          <a:lstStyle/>
          <a:p>
            <a:pPr>
              <a:buNone/>
            </a:pPr>
            <a:r>
              <a:rPr lang="en-US" sz="1400" dirty="0" smtClean="0">
                <a:solidFill>
                  <a:schemeClr val="bg1"/>
                </a:solidFill>
              </a:rPr>
              <a:t>Committee</a:t>
            </a:r>
          </a:p>
          <a:p>
            <a:pPr>
              <a:buNone/>
            </a:pPr>
            <a:r>
              <a:rPr lang="en-US" sz="1400" dirty="0" smtClean="0">
                <a:solidFill>
                  <a:schemeClr val="bg1"/>
                </a:solidFill>
              </a:rPr>
              <a:t>	John Wares</a:t>
            </a:r>
          </a:p>
          <a:p>
            <a:pPr>
              <a:buNone/>
            </a:pPr>
            <a:r>
              <a:rPr lang="en-US" sz="1400" dirty="0" smtClean="0">
                <a:solidFill>
                  <a:schemeClr val="bg1"/>
                </a:solidFill>
              </a:rPr>
              <a:t>    Nancy Manley</a:t>
            </a:r>
          </a:p>
          <a:p>
            <a:pPr>
              <a:buNone/>
            </a:pPr>
            <a:r>
              <a:rPr lang="en-US" sz="1400" dirty="0" smtClean="0">
                <a:solidFill>
                  <a:schemeClr val="bg1"/>
                </a:solidFill>
              </a:rPr>
              <a:t>	Andrew Park</a:t>
            </a:r>
          </a:p>
          <a:p>
            <a:pPr>
              <a:buNone/>
            </a:pPr>
            <a:r>
              <a:rPr lang="en-US" sz="1400" dirty="0" smtClean="0">
                <a:solidFill>
                  <a:schemeClr val="bg1"/>
                </a:solidFill>
              </a:rPr>
              <a:t>	Brian </a:t>
            </a:r>
            <a:r>
              <a:rPr lang="en-US" sz="1400" dirty="0" err="1" smtClean="0">
                <a:solidFill>
                  <a:schemeClr val="bg1"/>
                </a:solidFill>
              </a:rPr>
              <a:t>Condie</a:t>
            </a:r>
            <a:endParaRPr lang="en-US" sz="1400" dirty="0" smtClean="0">
              <a:solidFill>
                <a:schemeClr val="bg1"/>
              </a:solidFill>
            </a:endParaRPr>
          </a:p>
          <a:p>
            <a:pPr>
              <a:buNone/>
            </a:pPr>
            <a:endParaRPr lang="en-US" sz="1400" dirty="0" smtClean="0">
              <a:solidFill>
                <a:schemeClr val="bg1"/>
              </a:solidFill>
            </a:endParaRPr>
          </a:p>
          <a:p>
            <a:pPr>
              <a:buNone/>
            </a:pPr>
            <a:endParaRPr lang="en-US" sz="1400" dirty="0" smtClean="0">
              <a:solidFill>
                <a:schemeClr val="bg1"/>
              </a:solidFill>
            </a:endParaRPr>
          </a:p>
          <a:p>
            <a:pPr>
              <a:buNone/>
            </a:pPr>
            <a:endParaRPr lang="en-US" sz="1400" dirty="0" smtClean="0">
              <a:solidFill>
                <a:schemeClr val="bg1"/>
              </a:solidFill>
            </a:endParaRPr>
          </a:p>
          <a:p>
            <a:pPr>
              <a:buNone/>
            </a:pPr>
            <a:r>
              <a:rPr lang="en-US" sz="1400" dirty="0" smtClean="0">
                <a:solidFill>
                  <a:schemeClr val="bg1"/>
                </a:solidFill>
              </a:rPr>
              <a:t>Manley Lab                                          Wares Lab</a:t>
            </a:r>
          </a:p>
        </p:txBody>
      </p:sp>
      <p:sp>
        <p:nvSpPr>
          <p:cNvPr id="4" name="Slide Number Placeholder 3"/>
          <p:cNvSpPr>
            <a:spLocks noGrp="1"/>
          </p:cNvSpPr>
          <p:nvPr>
            <p:ph type="sldNum" sz="quarter" idx="12"/>
          </p:nvPr>
        </p:nvSpPr>
        <p:spPr/>
        <p:txBody>
          <a:bodyPr/>
          <a:lstStyle/>
          <a:p>
            <a:fld id="{BB342E7F-DF59-4C55-978B-D4A0D8C00EF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Virtual Sections</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BB342E7F-DF59-4C55-978B-D4A0D8C00EFB}" type="slidenum">
              <a:rPr lang="en-US" smtClean="0"/>
              <a:pPr/>
              <a:t>22</a:t>
            </a:fld>
            <a:endParaRPr lang="en-US"/>
          </a:p>
        </p:txBody>
      </p:sp>
      <p:sp>
        <p:nvSpPr>
          <p:cNvPr id="7" name="Parallelogram 6"/>
          <p:cNvSpPr/>
          <p:nvPr/>
        </p:nvSpPr>
        <p:spPr>
          <a:xfrm>
            <a:off x="2590800" y="4038600"/>
            <a:ext cx="3657600" cy="106680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334000" y="4191000"/>
            <a:ext cx="304800" cy="762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267200" y="4191000"/>
            <a:ext cx="304800" cy="762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48000" y="4191000"/>
            <a:ext cx="304800" cy="762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arallelogram 5"/>
          <p:cNvSpPr/>
          <p:nvPr/>
        </p:nvSpPr>
        <p:spPr>
          <a:xfrm>
            <a:off x="3048000" y="3276600"/>
            <a:ext cx="3657600" cy="1066800"/>
          </a:xfrm>
          <a:prstGeom prst="parallelogram">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733800" y="3429000"/>
            <a:ext cx="304800" cy="762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800600" y="3429000"/>
            <a:ext cx="304800" cy="762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1200" y="3429000"/>
            <a:ext cx="304800" cy="762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4"/>
          <p:cNvSpPr/>
          <p:nvPr/>
        </p:nvSpPr>
        <p:spPr>
          <a:xfrm>
            <a:off x="3505200" y="2438400"/>
            <a:ext cx="3657600" cy="1066800"/>
          </a:xfrm>
          <a:prstGeom prst="parallelogram">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191000" y="2590800"/>
            <a:ext cx="304800" cy="762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181600" y="2590800"/>
            <a:ext cx="304800" cy="762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172200" y="2590800"/>
            <a:ext cx="304800" cy="762000"/>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162800" y="2590800"/>
            <a:ext cx="1586781" cy="2585323"/>
          </a:xfrm>
          <a:prstGeom prst="rect">
            <a:avLst/>
          </a:prstGeom>
          <a:noFill/>
        </p:spPr>
        <p:txBody>
          <a:bodyPr wrap="none" rtlCol="0">
            <a:spAutoFit/>
          </a:bodyPr>
          <a:lstStyle/>
          <a:p>
            <a:r>
              <a:rPr lang="en-US" b="1" dirty="0" smtClean="0">
                <a:solidFill>
                  <a:schemeClr val="bg1"/>
                </a:solidFill>
              </a:rPr>
              <a:t>Antibody Set 1</a:t>
            </a:r>
          </a:p>
          <a:p>
            <a:endParaRPr lang="en-US" b="1" dirty="0" smtClean="0">
              <a:solidFill>
                <a:schemeClr val="bg1"/>
              </a:solidFill>
            </a:endParaRPr>
          </a:p>
          <a:p>
            <a:endParaRPr lang="en-US" b="1" dirty="0" smtClean="0">
              <a:solidFill>
                <a:schemeClr val="bg1"/>
              </a:solidFill>
            </a:endParaRPr>
          </a:p>
          <a:p>
            <a:endParaRPr lang="en-US" b="1" dirty="0" smtClean="0">
              <a:solidFill>
                <a:schemeClr val="bg1"/>
              </a:solidFill>
            </a:endParaRPr>
          </a:p>
          <a:p>
            <a:r>
              <a:rPr lang="en-US" b="1" dirty="0" smtClean="0">
                <a:solidFill>
                  <a:schemeClr val="bg1"/>
                </a:solidFill>
              </a:rPr>
              <a:t>Antibody Set 2</a:t>
            </a:r>
          </a:p>
          <a:p>
            <a:endParaRPr lang="en-US" b="1" dirty="0" smtClean="0">
              <a:solidFill>
                <a:schemeClr val="bg1"/>
              </a:solidFill>
            </a:endParaRPr>
          </a:p>
          <a:p>
            <a:endParaRPr lang="en-US" b="1" dirty="0" smtClean="0">
              <a:solidFill>
                <a:schemeClr val="bg1"/>
              </a:solidFill>
            </a:endParaRPr>
          </a:p>
          <a:p>
            <a:endParaRPr lang="en-US" b="1" dirty="0" smtClean="0">
              <a:solidFill>
                <a:schemeClr val="bg1"/>
              </a:solidFill>
            </a:endParaRPr>
          </a:p>
          <a:p>
            <a:r>
              <a:rPr lang="en-US" b="1" dirty="0" smtClean="0">
                <a:solidFill>
                  <a:schemeClr val="bg1"/>
                </a:solidFill>
              </a:rPr>
              <a:t>Antibody Set 3</a:t>
            </a:r>
            <a:endParaRPr lang="en-US" b="1" dirty="0">
              <a:solidFill>
                <a:schemeClr val="bg1"/>
              </a:solidFill>
            </a:endParaRPr>
          </a:p>
        </p:txBody>
      </p:sp>
      <p:sp>
        <p:nvSpPr>
          <p:cNvPr id="18" name="Frame 17"/>
          <p:cNvSpPr/>
          <p:nvPr/>
        </p:nvSpPr>
        <p:spPr>
          <a:xfrm rot="1358890">
            <a:off x="3040578" y="2133600"/>
            <a:ext cx="1447800" cy="3276600"/>
          </a:xfrm>
          <a:prstGeom prst="frame">
            <a:avLst/>
          </a:prstGeom>
          <a:solidFill>
            <a:schemeClr val="bg1">
              <a:lumMod val="50000"/>
            </a:schemeClr>
          </a:solidFill>
          <a:ln w="9525" cmpd="sng"/>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p:cNvSpPr txBox="1"/>
          <p:nvPr/>
        </p:nvSpPr>
        <p:spPr>
          <a:xfrm>
            <a:off x="1219200" y="3276600"/>
            <a:ext cx="1540806" cy="369332"/>
          </a:xfrm>
          <a:prstGeom prst="rect">
            <a:avLst/>
          </a:prstGeom>
          <a:noFill/>
        </p:spPr>
        <p:txBody>
          <a:bodyPr wrap="none" rtlCol="0">
            <a:spAutoFit/>
          </a:bodyPr>
          <a:lstStyle/>
          <a:p>
            <a:r>
              <a:rPr lang="en-US" dirty="0" smtClean="0">
                <a:solidFill>
                  <a:schemeClr val="bg1"/>
                </a:solidFill>
              </a:rPr>
              <a:t>Virtual </a:t>
            </a:r>
            <a:r>
              <a:rPr lang="en-US" dirty="0" smtClean="0">
                <a:solidFill>
                  <a:schemeClr val="bg1"/>
                </a:solidFill>
              </a:rPr>
              <a:t>section</a:t>
            </a:r>
            <a:endParaRPr lang="en-US" dirty="0">
              <a:solidFill>
                <a:schemeClr val="bg1"/>
              </a:solidFill>
            </a:endParaRPr>
          </a:p>
        </p:txBody>
      </p:sp>
      <p:sp>
        <p:nvSpPr>
          <p:cNvPr id="20" name="Right Arrow 19"/>
          <p:cNvSpPr/>
          <p:nvPr/>
        </p:nvSpPr>
        <p:spPr>
          <a:xfrm>
            <a:off x="1600200" y="3657600"/>
            <a:ext cx="914400" cy="457200"/>
          </a:xfrm>
          <a:prstGeom prst="rightArrow">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057400" y="6019800"/>
            <a:ext cx="3896067" cy="369332"/>
          </a:xfrm>
          <a:prstGeom prst="rect">
            <a:avLst/>
          </a:prstGeom>
          <a:noFill/>
        </p:spPr>
        <p:txBody>
          <a:bodyPr wrap="none" rtlCol="0">
            <a:spAutoFit/>
          </a:bodyPr>
          <a:lstStyle/>
          <a:p>
            <a:r>
              <a:rPr lang="en-US" dirty="0" smtClean="0">
                <a:solidFill>
                  <a:schemeClr val="bg1"/>
                </a:solidFill>
              </a:rPr>
              <a:t>Collapse </a:t>
            </a:r>
            <a:r>
              <a:rPr lang="en-US" dirty="0" smtClean="0">
                <a:solidFill>
                  <a:schemeClr val="bg1"/>
                </a:solidFill>
              </a:rPr>
              <a:t>3 virtual </a:t>
            </a:r>
            <a:r>
              <a:rPr lang="en-US" dirty="0" smtClean="0">
                <a:solidFill>
                  <a:schemeClr val="bg1"/>
                </a:solidFill>
              </a:rPr>
              <a:t>section</a:t>
            </a:r>
            <a:r>
              <a:rPr lang="en-US" dirty="0" smtClean="0">
                <a:solidFill>
                  <a:schemeClr val="bg1"/>
                </a:solidFill>
              </a:rPr>
              <a:t>s= </a:t>
            </a:r>
            <a:r>
              <a:rPr lang="en-US" dirty="0" smtClean="0">
                <a:solidFill>
                  <a:schemeClr val="bg1"/>
                </a:solidFill>
              </a:rPr>
              <a:t>virtual </a:t>
            </a:r>
            <a:r>
              <a:rPr lang="en-US" dirty="0" smtClean="0">
                <a:solidFill>
                  <a:schemeClr val="bg1"/>
                </a:solidFill>
              </a:rPr>
              <a:t>slice</a:t>
            </a:r>
            <a:endParaRPr lang="en-US"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Autofit/>
          </a:bodyPr>
          <a:lstStyle/>
          <a:p>
            <a:r>
              <a:rPr lang="en-US" sz="2800" dirty="0" smtClean="0">
                <a:solidFill>
                  <a:schemeClr val="bg1"/>
                </a:solidFill>
              </a:rPr>
              <a:t>Combinations of Antibodies</a:t>
            </a:r>
            <a:br>
              <a:rPr lang="en-US" sz="2800" dirty="0" smtClean="0">
                <a:solidFill>
                  <a:schemeClr val="bg1"/>
                </a:solidFill>
              </a:rPr>
            </a:br>
            <a:r>
              <a:rPr lang="en-US" sz="2800" dirty="0" smtClean="0">
                <a:solidFill>
                  <a:schemeClr val="bg1"/>
                </a:solidFill>
              </a:rPr>
              <a:t>Finalized List-Frozen and Paraffin</a:t>
            </a:r>
            <a:br>
              <a:rPr lang="en-US" sz="2800" dirty="0" smtClean="0">
                <a:solidFill>
                  <a:schemeClr val="bg1"/>
                </a:solidFill>
              </a:rPr>
            </a:br>
            <a:r>
              <a:rPr lang="en-US" sz="2800" dirty="0" smtClean="0">
                <a:solidFill>
                  <a:schemeClr val="bg1"/>
                </a:solidFill>
              </a:rPr>
              <a:t>7 cell types</a:t>
            </a:r>
            <a:endParaRPr lang="en-US" sz="2800" dirty="0">
              <a:solidFill>
                <a:schemeClr val="bg1"/>
              </a:solidFill>
            </a:endParaRPr>
          </a:p>
        </p:txBody>
      </p:sp>
      <p:pic>
        <p:nvPicPr>
          <p:cNvPr id="6147" name="Picture 3"/>
          <p:cNvPicPr>
            <a:picLocks noChangeAspect="1" noChangeArrowheads="1"/>
          </p:cNvPicPr>
          <p:nvPr/>
        </p:nvPicPr>
        <p:blipFill>
          <a:blip r:embed="rId3"/>
          <a:srcRect l="1977" t="22917" r="48243" b="10417"/>
          <a:stretch>
            <a:fillRect/>
          </a:stretch>
        </p:blipFill>
        <p:spPr bwMode="auto">
          <a:xfrm>
            <a:off x="1295400" y="1447800"/>
            <a:ext cx="7010400" cy="52784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B342E7F-DF59-4C55-978B-D4A0D8C00EFB}" type="slidenum">
              <a:rPr lang="en-US" smtClean="0"/>
              <a:pPr/>
              <a:t>24</a:t>
            </a:fld>
            <a:endParaRPr lang="en-US"/>
          </a:p>
        </p:txBody>
      </p:sp>
      <p:pic>
        <p:nvPicPr>
          <p:cNvPr id="1026" name="Picture 2"/>
          <p:cNvPicPr>
            <a:picLocks noGrp="1" noChangeAspect="1" noChangeArrowheads="1"/>
          </p:cNvPicPr>
          <p:nvPr>
            <p:ph idx="1"/>
          </p:nvPr>
        </p:nvPicPr>
        <p:blipFill>
          <a:blip r:embed="rId2"/>
          <a:srcRect l="1893" t="23571" r="48107" b="32655"/>
          <a:stretch>
            <a:fillRect/>
          </a:stretch>
        </p:blipFill>
        <p:spPr bwMode="auto">
          <a:xfrm>
            <a:off x="457200" y="1676400"/>
            <a:ext cx="8359704" cy="4114800"/>
          </a:xfrm>
          <a:prstGeom prst="rect">
            <a:avLst/>
          </a:prstGeom>
          <a:noFill/>
          <a:ln w="9525">
            <a:noFill/>
            <a:miter lim="800000"/>
            <a:headEnd/>
            <a:tailEnd/>
          </a:ln>
          <a:effectLst/>
        </p:spPr>
      </p:pic>
      <p:sp>
        <p:nvSpPr>
          <p:cNvPr id="6" name="Title 1"/>
          <p:cNvSpPr>
            <a:spLocks noGrp="1"/>
          </p:cNvSpPr>
          <p:nvPr>
            <p:ph type="title"/>
          </p:nvPr>
        </p:nvSpPr>
        <p:spPr/>
        <p:txBody>
          <a:bodyPr>
            <a:noAutofit/>
          </a:bodyPr>
          <a:lstStyle/>
          <a:p>
            <a:r>
              <a:rPr lang="en-US" sz="2800" dirty="0" smtClean="0">
                <a:solidFill>
                  <a:schemeClr val="bg1"/>
                </a:solidFill>
              </a:rPr>
              <a:t>Combinations of Antibodies</a:t>
            </a:r>
            <a:br>
              <a:rPr lang="en-US" sz="2800" dirty="0" smtClean="0">
                <a:solidFill>
                  <a:schemeClr val="bg1"/>
                </a:solidFill>
              </a:rPr>
            </a:br>
            <a:r>
              <a:rPr lang="en-US" sz="2800" dirty="0" smtClean="0">
                <a:solidFill>
                  <a:schemeClr val="bg1"/>
                </a:solidFill>
              </a:rPr>
              <a:t>Finalized List-Frozen </a:t>
            </a:r>
            <a:br>
              <a:rPr lang="en-US" sz="2800" dirty="0" smtClean="0">
                <a:solidFill>
                  <a:schemeClr val="bg1"/>
                </a:solidFill>
              </a:rPr>
            </a:br>
            <a:r>
              <a:rPr lang="en-US" sz="2800" dirty="0" smtClean="0">
                <a:solidFill>
                  <a:schemeClr val="bg1"/>
                </a:solidFill>
              </a:rPr>
              <a:t>11 cell types</a:t>
            </a:r>
            <a:endParaRPr lang="en-US" sz="2800"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Size conversion (from pixels to mm)</a:t>
            </a:r>
            <a:endParaRPr lang="en-US" dirty="0">
              <a:solidFill>
                <a:schemeClr val="bg1"/>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1"/>
                </a:solidFill>
              </a:rPr>
              <a:t>Original pixel size/4 = ~1500 pixels width</a:t>
            </a:r>
          </a:p>
          <a:p>
            <a:r>
              <a:rPr lang="en-US" dirty="0" smtClean="0">
                <a:solidFill>
                  <a:schemeClr val="bg1"/>
                </a:solidFill>
              </a:rPr>
              <a:t>6695 pixels =8.5mm</a:t>
            </a:r>
          </a:p>
          <a:p>
            <a:r>
              <a:rPr lang="en-US" dirty="0" smtClean="0">
                <a:solidFill>
                  <a:schemeClr val="bg1"/>
                </a:solidFill>
              </a:rPr>
              <a:t>788 pixels/mm</a:t>
            </a:r>
          </a:p>
          <a:p>
            <a:endParaRPr lang="en-US" dirty="0" smtClean="0">
              <a:solidFill>
                <a:schemeClr val="bg1"/>
              </a:solidFill>
            </a:endParaRPr>
          </a:p>
          <a:p>
            <a:r>
              <a:rPr lang="en-US" dirty="0" smtClean="0">
                <a:solidFill>
                  <a:schemeClr val="bg1"/>
                </a:solidFill>
              </a:rPr>
              <a:t>6462 pixels = 8mm</a:t>
            </a:r>
          </a:p>
          <a:p>
            <a:r>
              <a:rPr lang="en-US" dirty="0" smtClean="0">
                <a:solidFill>
                  <a:schemeClr val="bg1"/>
                </a:solidFill>
              </a:rPr>
              <a:t>810pixels/mm</a:t>
            </a:r>
          </a:p>
          <a:p>
            <a:endParaRPr lang="en-US" dirty="0" smtClean="0">
              <a:solidFill>
                <a:schemeClr val="bg1"/>
              </a:solidFill>
            </a:endParaRPr>
          </a:p>
          <a:p>
            <a:r>
              <a:rPr lang="en-US" dirty="0" smtClean="0">
                <a:solidFill>
                  <a:schemeClr val="bg1"/>
                </a:solidFill>
              </a:rPr>
              <a:t>5635=7mm</a:t>
            </a:r>
          </a:p>
          <a:p>
            <a:r>
              <a:rPr lang="en-US" dirty="0" smtClean="0">
                <a:solidFill>
                  <a:schemeClr val="bg1"/>
                </a:solidFill>
              </a:rPr>
              <a:t>805 pixels/mm</a:t>
            </a:r>
            <a:endParaRPr lang="en-US" dirty="0">
              <a:solidFill>
                <a:schemeClr val="bg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6000" dirty="0" smtClean="0">
                <a:solidFill>
                  <a:schemeClr val="bg1"/>
                </a:solidFill>
              </a:rPr>
              <a:t>R</a:t>
            </a:r>
            <a:endParaRPr lang="en-US" sz="6000" dirty="0">
              <a:solidFill>
                <a:schemeClr val="bg1"/>
              </a:solidFill>
            </a:endParaRPr>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srcRect/>
          <a:stretch>
            <a:fillRect/>
          </a:stretch>
        </p:blipFill>
        <p:spPr bwMode="auto">
          <a:xfrm>
            <a:off x="0" y="1219200"/>
            <a:ext cx="9144000" cy="51409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000" dirty="0" smtClean="0">
                <a:solidFill>
                  <a:schemeClr val="bg1"/>
                </a:solidFill>
              </a:rPr>
              <a:t>Output from 2D histogram</a:t>
            </a:r>
            <a:endParaRPr lang="en-US" sz="3000" dirty="0">
              <a:solidFill>
                <a:schemeClr val="bg1"/>
              </a:solidFill>
            </a:endParaRPr>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srcRect/>
          <a:stretch>
            <a:fillRect/>
          </a:stretch>
        </p:blipFill>
        <p:spPr bwMode="auto">
          <a:xfrm>
            <a:off x="63302" y="1371600"/>
            <a:ext cx="9080698" cy="5105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solidFill>
                  <a:schemeClr val="bg1"/>
                </a:solidFill>
              </a:rPr>
              <a:t>Standard Real Measurement of bin sizes</a:t>
            </a:r>
            <a:endParaRPr lang="en-US" dirty="0">
              <a:solidFill>
                <a:schemeClr val="bg1"/>
              </a:solidFill>
            </a:endParaRPr>
          </a:p>
        </p:txBody>
      </p:sp>
      <p:sp>
        <p:nvSpPr>
          <p:cNvPr id="3" name="Content Placeholder 2"/>
          <p:cNvSpPr>
            <a:spLocks noGrp="1"/>
          </p:cNvSpPr>
          <p:nvPr>
            <p:ph idx="1"/>
          </p:nvPr>
        </p:nvSpPr>
        <p:spPr>
          <a:xfrm>
            <a:off x="0" y="1219200"/>
            <a:ext cx="9144000" cy="5638800"/>
          </a:xfrm>
        </p:spPr>
        <p:txBody>
          <a:bodyPr/>
          <a:lstStyle/>
          <a:p>
            <a:r>
              <a:rPr lang="en-US" dirty="0" smtClean="0">
                <a:solidFill>
                  <a:schemeClr val="bg1"/>
                </a:solidFill>
              </a:rPr>
              <a:t>5635 = 7 mm</a:t>
            </a:r>
          </a:p>
          <a:p>
            <a:r>
              <a:rPr lang="en-US" dirty="0" smtClean="0">
                <a:solidFill>
                  <a:schemeClr val="bg1"/>
                </a:solidFill>
              </a:rPr>
              <a:t>5635/7 = 6000/x	</a:t>
            </a:r>
            <a:r>
              <a:rPr lang="en-US" sz="2400" dirty="0" err="1" smtClean="0">
                <a:solidFill>
                  <a:schemeClr val="bg1"/>
                </a:solidFill>
              </a:rPr>
              <a:t>x</a:t>
            </a:r>
            <a:r>
              <a:rPr lang="en-US" sz="2400" dirty="0" smtClean="0">
                <a:solidFill>
                  <a:schemeClr val="bg1"/>
                </a:solidFill>
              </a:rPr>
              <a:t>=height of 6000x6000 box in mm				              </a:t>
            </a:r>
            <a:endParaRPr lang="en-US" dirty="0" smtClean="0">
              <a:solidFill>
                <a:schemeClr val="bg1"/>
              </a:solidFill>
            </a:endParaRPr>
          </a:p>
          <a:p>
            <a:r>
              <a:rPr lang="en-US" dirty="0" smtClean="0">
                <a:solidFill>
                  <a:schemeClr val="bg1"/>
                </a:solidFill>
              </a:rPr>
              <a:t>X= 7.453 mm</a:t>
            </a:r>
          </a:p>
          <a:p>
            <a:endParaRPr lang="en-US" dirty="0" smtClean="0">
              <a:solidFill>
                <a:schemeClr val="bg1"/>
              </a:solidFill>
            </a:endParaRPr>
          </a:p>
          <a:p>
            <a:r>
              <a:rPr lang="en-US" dirty="0" smtClean="0">
                <a:solidFill>
                  <a:schemeClr val="bg1"/>
                </a:solidFill>
              </a:rPr>
              <a:t>Assuming 200x200 bins</a:t>
            </a:r>
          </a:p>
          <a:p>
            <a:r>
              <a:rPr lang="en-US" dirty="0" smtClean="0">
                <a:solidFill>
                  <a:schemeClr val="bg1"/>
                </a:solidFill>
              </a:rPr>
              <a:t>7.453/200 = 0.037265mm = </a:t>
            </a:r>
            <a:r>
              <a:rPr lang="en-US" b="1" u="sng" dirty="0" smtClean="0">
                <a:solidFill>
                  <a:schemeClr val="bg1"/>
                </a:solidFill>
              </a:rPr>
              <a:t>37.2 x 37.2  microns</a:t>
            </a:r>
            <a:endParaRPr lang="en-US" b="1" u="sng" dirty="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1"/>
                </a:solidFill>
              </a:rPr>
              <a:t>Different bin sizes (K=4)</a:t>
            </a:r>
            <a:br>
              <a:rPr lang="en-US" dirty="0" smtClean="0">
                <a:solidFill>
                  <a:schemeClr val="bg1"/>
                </a:solidFill>
              </a:rPr>
            </a:br>
            <a:endParaRPr lang="en-US" dirty="0">
              <a:solidFill>
                <a:schemeClr val="bg1"/>
              </a:solidFill>
            </a:endParaRPr>
          </a:p>
        </p:txBody>
      </p:sp>
      <p:pic>
        <p:nvPicPr>
          <p:cNvPr id="1027" name="Picture 3" descr="C:\Users\Mary\Documents\Research\DATA_FROZEN\COUNTS_Thymus1\Rplot200.png"/>
          <p:cNvPicPr>
            <a:picLocks noChangeAspect="1" noChangeArrowheads="1"/>
          </p:cNvPicPr>
          <p:nvPr/>
        </p:nvPicPr>
        <p:blipFill>
          <a:blip r:embed="rId3"/>
          <a:srcRect t="29851" r="72543"/>
          <a:stretch>
            <a:fillRect/>
          </a:stretch>
        </p:blipFill>
        <p:spPr bwMode="auto">
          <a:xfrm>
            <a:off x="5334000" y="1981200"/>
            <a:ext cx="1224552" cy="3733800"/>
          </a:xfrm>
          <a:prstGeom prst="rect">
            <a:avLst/>
          </a:prstGeom>
          <a:noFill/>
        </p:spPr>
      </p:pic>
      <p:pic>
        <p:nvPicPr>
          <p:cNvPr id="1026" name="Picture 2" descr="E:\Rplot250_1.png"/>
          <p:cNvPicPr>
            <a:picLocks noChangeAspect="1" noChangeArrowheads="1"/>
          </p:cNvPicPr>
          <p:nvPr/>
        </p:nvPicPr>
        <p:blipFill>
          <a:blip r:embed="rId4"/>
          <a:srcRect r="31351" b="73479"/>
          <a:stretch>
            <a:fillRect/>
          </a:stretch>
        </p:blipFill>
        <p:spPr bwMode="auto">
          <a:xfrm rot="16200000">
            <a:off x="2811333" y="3284667"/>
            <a:ext cx="3826135" cy="1219200"/>
          </a:xfrm>
          <a:prstGeom prst="rect">
            <a:avLst/>
          </a:prstGeom>
          <a:noFill/>
        </p:spPr>
      </p:pic>
      <p:pic>
        <p:nvPicPr>
          <p:cNvPr id="3" name="Picture 3" descr="E:\Rplot300.png"/>
          <p:cNvPicPr>
            <a:picLocks noChangeAspect="1" noChangeArrowheads="1"/>
          </p:cNvPicPr>
          <p:nvPr/>
        </p:nvPicPr>
        <p:blipFill>
          <a:blip r:embed="rId5"/>
          <a:srcRect t="32449" r="72543"/>
          <a:stretch>
            <a:fillRect/>
          </a:stretch>
        </p:blipFill>
        <p:spPr bwMode="auto">
          <a:xfrm>
            <a:off x="2819400" y="2057400"/>
            <a:ext cx="1271650" cy="3733800"/>
          </a:xfrm>
          <a:prstGeom prst="rect">
            <a:avLst/>
          </a:prstGeom>
          <a:noFill/>
        </p:spPr>
      </p:pic>
      <p:pic>
        <p:nvPicPr>
          <p:cNvPr id="5" name="Picture 2" descr="E:\Rplot350.png"/>
          <p:cNvPicPr>
            <a:picLocks noChangeAspect="1" noChangeArrowheads="1"/>
          </p:cNvPicPr>
          <p:nvPr/>
        </p:nvPicPr>
        <p:blipFill>
          <a:blip r:embed="rId6"/>
          <a:srcRect r="31333" b="73713"/>
          <a:stretch>
            <a:fillRect/>
          </a:stretch>
        </p:blipFill>
        <p:spPr bwMode="auto">
          <a:xfrm rot="16200000">
            <a:off x="204186" y="3224814"/>
            <a:ext cx="3886202" cy="1246574"/>
          </a:xfrm>
          <a:prstGeom prst="rect">
            <a:avLst/>
          </a:prstGeom>
          <a:noFill/>
        </p:spPr>
      </p:pic>
      <p:pic>
        <p:nvPicPr>
          <p:cNvPr id="7" name="Picture 3" descr="E:\Rplot400.png"/>
          <p:cNvPicPr>
            <a:picLocks noChangeAspect="1" noChangeArrowheads="1"/>
          </p:cNvPicPr>
          <p:nvPr/>
        </p:nvPicPr>
        <p:blipFill>
          <a:blip r:embed="rId7"/>
          <a:srcRect l="765" t="1620" r="31377" b="72465"/>
          <a:stretch>
            <a:fillRect/>
          </a:stretch>
        </p:blipFill>
        <p:spPr bwMode="auto">
          <a:xfrm rot="16200000">
            <a:off x="-1066801" y="3276601"/>
            <a:ext cx="3810002" cy="1219200"/>
          </a:xfrm>
          <a:prstGeom prst="rect">
            <a:avLst/>
          </a:prstGeom>
          <a:noFill/>
        </p:spPr>
      </p:pic>
      <p:pic>
        <p:nvPicPr>
          <p:cNvPr id="1028" name="Picture 4" descr="C:\Users\Mary\Documents\Research\DATA_FROZEN\COUNTS_Thymus1\Rplot100_2.png"/>
          <p:cNvPicPr>
            <a:picLocks noGrp="1" noChangeAspect="1" noChangeArrowheads="1"/>
          </p:cNvPicPr>
          <p:nvPr>
            <p:ph idx="1"/>
          </p:nvPr>
        </p:nvPicPr>
        <p:blipFill>
          <a:blip r:embed="rId8"/>
          <a:srcRect t="1738" r="32288" b="71875"/>
          <a:stretch>
            <a:fillRect/>
          </a:stretch>
        </p:blipFill>
        <p:spPr bwMode="auto">
          <a:xfrm rot="16200000">
            <a:off x="6512718" y="3240881"/>
            <a:ext cx="3967163" cy="1295400"/>
          </a:xfrm>
          <a:prstGeom prst="rect">
            <a:avLst/>
          </a:prstGeom>
          <a:noFill/>
        </p:spPr>
      </p:pic>
      <p:pic>
        <p:nvPicPr>
          <p:cNvPr id="1029" name="Picture 5" descr="C:\Users\Mary\Documents\Research\DATA_FROZEN\COUNTS_Thymus1\Rplot150-2.png"/>
          <p:cNvPicPr>
            <a:picLocks noChangeAspect="1" noChangeArrowheads="1"/>
          </p:cNvPicPr>
          <p:nvPr/>
        </p:nvPicPr>
        <p:blipFill>
          <a:blip r:embed="rId9"/>
          <a:srcRect l="-1950" r="31377" b="72465"/>
          <a:stretch>
            <a:fillRect/>
          </a:stretch>
        </p:blipFill>
        <p:spPr bwMode="auto">
          <a:xfrm rot="16200000">
            <a:off x="5143501" y="3314700"/>
            <a:ext cx="3962401" cy="1295400"/>
          </a:xfrm>
          <a:prstGeom prst="rect">
            <a:avLst/>
          </a:prstGeom>
          <a:noFill/>
        </p:spPr>
      </p:pic>
      <p:sp>
        <p:nvSpPr>
          <p:cNvPr id="10" name="Rectangle 9"/>
          <p:cNvSpPr/>
          <p:nvPr/>
        </p:nvSpPr>
        <p:spPr>
          <a:xfrm>
            <a:off x="228600" y="6172200"/>
            <a:ext cx="2606996" cy="369332"/>
          </a:xfrm>
          <a:prstGeom prst="rect">
            <a:avLst/>
          </a:prstGeom>
        </p:spPr>
        <p:txBody>
          <a:bodyPr wrap="none">
            <a:spAutoFit/>
          </a:bodyPr>
          <a:lstStyle/>
          <a:p>
            <a:r>
              <a:rPr lang="en-US" dirty="0" smtClean="0">
                <a:solidFill>
                  <a:schemeClr val="bg1"/>
                </a:solidFill>
              </a:rPr>
              <a:t>Which bin size is optimal?</a:t>
            </a:r>
            <a:endParaRPr lang="en-US" dirty="0">
              <a:solidFill>
                <a:schemeClr val="bg1"/>
              </a:solidFill>
            </a:endParaRPr>
          </a:p>
        </p:txBody>
      </p:sp>
      <p:sp>
        <p:nvSpPr>
          <p:cNvPr id="12" name="TextBox 11"/>
          <p:cNvSpPr txBox="1"/>
          <p:nvPr/>
        </p:nvSpPr>
        <p:spPr>
          <a:xfrm>
            <a:off x="304800" y="1371600"/>
            <a:ext cx="8839200" cy="369332"/>
          </a:xfrm>
          <a:prstGeom prst="rect">
            <a:avLst/>
          </a:prstGeom>
          <a:noFill/>
        </p:spPr>
        <p:txBody>
          <a:bodyPr wrap="square" rtlCol="0">
            <a:spAutoFit/>
          </a:bodyPr>
          <a:lstStyle/>
          <a:p>
            <a:r>
              <a:rPr lang="en-US" dirty="0" smtClean="0">
                <a:solidFill>
                  <a:schemeClr val="bg1"/>
                </a:solidFill>
              </a:rPr>
              <a:t>400x400          350x350          300x300          250x250       200x200      150x150            100x100</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000" dirty="0" smtClean="0">
                <a:solidFill>
                  <a:schemeClr val="bg1"/>
                </a:solidFill>
              </a:rPr>
              <a:t>How can we look at the location and abundance of cell types in organs?</a:t>
            </a:r>
            <a:endParaRPr lang="en-US" sz="3000" dirty="0">
              <a:solidFill>
                <a:schemeClr val="bg1"/>
              </a:solidFill>
            </a:endParaRPr>
          </a:p>
        </p:txBody>
      </p:sp>
      <p:pic>
        <p:nvPicPr>
          <p:cNvPr id="1026" name="Picture 2" descr="C:\Users\Mary\Documents\Research\Other\Island image.jpg"/>
          <p:cNvPicPr>
            <a:picLocks noGrp="1" noChangeAspect="1" noChangeArrowheads="1"/>
          </p:cNvPicPr>
          <p:nvPr>
            <p:ph idx="1"/>
          </p:nvPr>
        </p:nvPicPr>
        <p:blipFill>
          <a:blip r:embed="rId3"/>
          <a:srcRect/>
          <a:stretch>
            <a:fillRect/>
          </a:stretch>
        </p:blipFill>
        <p:spPr bwMode="auto">
          <a:xfrm>
            <a:off x="0" y="2133600"/>
            <a:ext cx="5397938" cy="2935129"/>
          </a:xfrm>
          <a:prstGeom prst="rect">
            <a:avLst/>
          </a:prstGeom>
          <a:noFill/>
        </p:spPr>
      </p:pic>
      <p:pic>
        <p:nvPicPr>
          <p:cNvPr id="1027" name="Picture 3"/>
          <p:cNvPicPr>
            <a:picLocks noChangeAspect="1" noChangeArrowheads="1"/>
          </p:cNvPicPr>
          <p:nvPr/>
        </p:nvPicPr>
        <p:blipFill>
          <a:blip r:embed="rId4"/>
          <a:srcRect l="52772" t="24803" r="15870" b="42708"/>
          <a:stretch>
            <a:fillRect/>
          </a:stretch>
        </p:blipFill>
        <p:spPr bwMode="auto">
          <a:xfrm>
            <a:off x="5291137" y="2133600"/>
            <a:ext cx="3852863" cy="2930912"/>
          </a:xfrm>
          <a:prstGeom prst="rect">
            <a:avLst/>
          </a:prstGeom>
          <a:noFill/>
          <a:ln w="9525">
            <a:noFill/>
            <a:miter lim="800000"/>
            <a:headEnd/>
            <a:tailEnd/>
          </a:ln>
          <a:effectLst/>
        </p:spPr>
      </p:pic>
      <p:sp>
        <p:nvSpPr>
          <p:cNvPr id="5" name="Slide Number Placeholder 4"/>
          <p:cNvSpPr>
            <a:spLocks noGrp="1"/>
          </p:cNvSpPr>
          <p:nvPr>
            <p:ph type="sldNum" sz="quarter" idx="12"/>
          </p:nvPr>
        </p:nvSpPr>
        <p:spPr/>
        <p:txBody>
          <a:bodyPr/>
          <a:lstStyle/>
          <a:p>
            <a:fld id="{BB342E7F-DF59-4C55-978B-D4A0D8C00EFB}" type="slidenum">
              <a:rPr lang="en-US" smtClean="0"/>
              <a:pPr/>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r>
              <a:rPr lang="en-US" smtClean="0">
                <a:solidFill>
                  <a:schemeClr val="bg1"/>
                </a:solidFill>
              </a:rPr>
              <a:t>Rarefaction </a:t>
            </a:r>
            <a:r>
              <a:rPr lang="en-US" dirty="0" smtClean="0">
                <a:solidFill>
                  <a:schemeClr val="bg1"/>
                </a:solidFill>
              </a:rPr>
              <a:t>Curve</a:t>
            </a:r>
            <a:endParaRPr lang="en-US" dirty="0">
              <a:solidFill>
                <a:schemeClr val="bg1"/>
              </a:solidFill>
            </a:endParaRPr>
          </a:p>
        </p:txBody>
      </p:sp>
      <p:graphicFrame>
        <p:nvGraphicFramePr>
          <p:cNvPr id="10" name="Table 9"/>
          <p:cNvGraphicFramePr>
            <a:graphicFrameLocks noGrp="1"/>
          </p:cNvGraphicFramePr>
          <p:nvPr/>
        </p:nvGraphicFramePr>
        <p:xfrm>
          <a:off x="7620000" y="1676400"/>
          <a:ext cx="1524000" cy="3549786"/>
        </p:xfrm>
        <a:graphic>
          <a:graphicData uri="http://schemas.openxmlformats.org/drawingml/2006/table">
            <a:tbl>
              <a:tblPr firstRow="1" bandRow="1">
                <a:tableStyleId>{5C22544A-7EE6-4342-B048-85BDC9FD1C3A}</a:tableStyleId>
              </a:tblPr>
              <a:tblGrid>
                <a:gridCol w="692727"/>
                <a:gridCol w="831273"/>
              </a:tblGrid>
              <a:tr h="460038">
                <a:tc>
                  <a:txBody>
                    <a:bodyPr/>
                    <a:lstStyle/>
                    <a:p>
                      <a:r>
                        <a:rPr lang="en-US" sz="1100" dirty="0" smtClean="0"/>
                        <a:t>Area (mm2)</a:t>
                      </a:r>
                      <a:endParaRPr lang="en-US" sz="1100" dirty="0"/>
                    </a:p>
                  </a:txBody>
                  <a:tcPr/>
                </a:tc>
                <a:tc>
                  <a:txBody>
                    <a:bodyPr/>
                    <a:lstStyle/>
                    <a:p>
                      <a:r>
                        <a:rPr lang="en-US" sz="1100" dirty="0" smtClean="0"/>
                        <a:t>BINS</a:t>
                      </a:r>
                      <a:endParaRPr lang="en-US" sz="1100" dirty="0"/>
                    </a:p>
                  </a:txBody>
                  <a:tcPr/>
                </a:tc>
              </a:tr>
              <a:tr h="284582">
                <a:tc>
                  <a:txBody>
                    <a:bodyPr/>
                    <a:lstStyle/>
                    <a:p>
                      <a:r>
                        <a:rPr lang="en-US" sz="1100" dirty="0" smtClean="0"/>
                        <a:t>0.00022</a:t>
                      </a:r>
                      <a:endParaRPr lang="en-US" sz="1100" dirty="0"/>
                    </a:p>
                  </a:txBody>
                  <a:tcPr/>
                </a:tc>
                <a:tc>
                  <a:txBody>
                    <a:bodyPr/>
                    <a:lstStyle/>
                    <a:p>
                      <a:r>
                        <a:rPr lang="en-US" sz="1100" dirty="0" smtClean="0"/>
                        <a:t>500x500</a:t>
                      </a:r>
                      <a:endParaRPr lang="en-US" sz="1100" dirty="0"/>
                    </a:p>
                  </a:txBody>
                  <a:tcPr/>
                </a:tc>
              </a:tr>
              <a:tr h="406546">
                <a:tc>
                  <a:txBody>
                    <a:bodyPr/>
                    <a:lstStyle/>
                    <a:p>
                      <a:r>
                        <a:rPr lang="en-US" sz="1100" dirty="0" smtClean="0"/>
                        <a:t>0.00027</a:t>
                      </a:r>
                      <a:endParaRPr lang="en-US" sz="1100" dirty="0"/>
                    </a:p>
                  </a:txBody>
                  <a:tcPr/>
                </a:tc>
                <a:tc>
                  <a:txBody>
                    <a:bodyPr/>
                    <a:lstStyle/>
                    <a:p>
                      <a:r>
                        <a:rPr lang="en-US" sz="1100" dirty="0" smtClean="0"/>
                        <a:t>450x450</a:t>
                      </a:r>
                      <a:endParaRPr lang="en-US" sz="1100" dirty="0"/>
                    </a:p>
                  </a:txBody>
                  <a:tcPr/>
                </a:tc>
              </a:tr>
              <a:tr h="406546">
                <a:tc>
                  <a:txBody>
                    <a:bodyPr/>
                    <a:lstStyle/>
                    <a:p>
                      <a:r>
                        <a:rPr lang="en-US" sz="1100" dirty="0" smtClean="0"/>
                        <a:t>0.00035</a:t>
                      </a:r>
                      <a:endParaRPr lang="en-US" sz="1100" dirty="0"/>
                    </a:p>
                  </a:txBody>
                  <a:tcPr/>
                </a:tc>
                <a:tc>
                  <a:txBody>
                    <a:bodyPr/>
                    <a:lstStyle/>
                    <a:p>
                      <a:r>
                        <a:rPr lang="en-US" sz="1100" dirty="0" smtClean="0"/>
                        <a:t>400x400</a:t>
                      </a:r>
                      <a:endParaRPr lang="en-US" sz="1100" dirty="0"/>
                    </a:p>
                  </a:txBody>
                  <a:tcPr/>
                </a:tc>
              </a:tr>
              <a:tr h="284582">
                <a:tc>
                  <a:txBody>
                    <a:bodyPr/>
                    <a:lstStyle/>
                    <a:p>
                      <a:r>
                        <a:rPr lang="en-US" sz="1100" dirty="0" smtClean="0"/>
                        <a:t>0.00045</a:t>
                      </a:r>
                      <a:endParaRPr lang="en-US" sz="1100" dirty="0"/>
                    </a:p>
                  </a:txBody>
                  <a:tcPr/>
                </a:tc>
                <a:tc>
                  <a:txBody>
                    <a:bodyPr/>
                    <a:lstStyle/>
                    <a:p>
                      <a:r>
                        <a:rPr lang="en-US" sz="1100" dirty="0" smtClean="0"/>
                        <a:t>350x350</a:t>
                      </a:r>
                      <a:endParaRPr lang="en-US" sz="1100" dirty="0"/>
                    </a:p>
                  </a:txBody>
                  <a:tcPr/>
                </a:tc>
              </a:tr>
              <a:tr h="284582">
                <a:tc>
                  <a:txBody>
                    <a:bodyPr/>
                    <a:lstStyle/>
                    <a:p>
                      <a:r>
                        <a:rPr lang="en-US" sz="1100" dirty="0" smtClean="0">
                          <a:solidFill>
                            <a:srgbClr val="FF0000"/>
                          </a:solidFill>
                        </a:rPr>
                        <a:t>0.00062</a:t>
                      </a:r>
                      <a:endParaRPr lang="en-US" sz="1100" dirty="0">
                        <a:solidFill>
                          <a:srgbClr val="FF0000"/>
                        </a:solidFill>
                      </a:endParaRPr>
                    </a:p>
                  </a:txBody>
                  <a:tcPr/>
                </a:tc>
                <a:tc>
                  <a:txBody>
                    <a:bodyPr/>
                    <a:lstStyle/>
                    <a:p>
                      <a:r>
                        <a:rPr lang="en-US" sz="1100" dirty="0" smtClean="0">
                          <a:solidFill>
                            <a:srgbClr val="FF0000"/>
                          </a:solidFill>
                        </a:rPr>
                        <a:t>300x300</a:t>
                      </a:r>
                      <a:endParaRPr lang="en-US" sz="1100" dirty="0">
                        <a:solidFill>
                          <a:srgbClr val="FF0000"/>
                        </a:solidFill>
                      </a:endParaRPr>
                    </a:p>
                  </a:txBody>
                  <a:tcPr/>
                </a:tc>
              </a:tr>
              <a:tr h="284582">
                <a:tc>
                  <a:txBody>
                    <a:bodyPr/>
                    <a:lstStyle/>
                    <a:p>
                      <a:r>
                        <a:rPr lang="en-US" sz="1100" dirty="0" smtClean="0">
                          <a:solidFill>
                            <a:srgbClr val="FF0000"/>
                          </a:solidFill>
                        </a:rPr>
                        <a:t>0.00089</a:t>
                      </a:r>
                      <a:endParaRPr lang="en-US" sz="1100" dirty="0">
                        <a:solidFill>
                          <a:srgbClr val="FF0000"/>
                        </a:solidFill>
                      </a:endParaRPr>
                    </a:p>
                  </a:txBody>
                  <a:tcPr/>
                </a:tc>
                <a:tc>
                  <a:txBody>
                    <a:bodyPr/>
                    <a:lstStyle/>
                    <a:p>
                      <a:r>
                        <a:rPr lang="en-US" sz="1100" dirty="0" smtClean="0">
                          <a:solidFill>
                            <a:srgbClr val="FF0000"/>
                          </a:solidFill>
                        </a:rPr>
                        <a:t>250x250</a:t>
                      </a:r>
                      <a:endParaRPr lang="en-US" sz="1100" dirty="0">
                        <a:solidFill>
                          <a:srgbClr val="FF0000"/>
                        </a:solidFill>
                      </a:endParaRPr>
                    </a:p>
                  </a:txBody>
                  <a:tcPr/>
                </a:tc>
              </a:tr>
              <a:tr h="284582">
                <a:tc>
                  <a:txBody>
                    <a:bodyPr/>
                    <a:lstStyle/>
                    <a:p>
                      <a:r>
                        <a:rPr lang="en-US" sz="1100" dirty="0" smtClean="0">
                          <a:solidFill>
                            <a:srgbClr val="FF0000"/>
                          </a:solidFill>
                        </a:rPr>
                        <a:t>0.00139</a:t>
                      </a:r>
                      <a:endParaRPr lang="en-US" sz="1100" dirty="0">
                        <a:solidFill>
                          <a:srgbClr val="FF0000"/>
                        </a:solidFill>
                      </a:endParaRPr>
                    </a:p>
                  </a:txBody>
                  <a:tcPr/>
                </a:tc>
                <a:tc>
                  <a:txBody>
                    <a:bodyPr/>
                    <a:lstStyle/>
                    <a:p>
                      <a:r>
                        <a:rPr lang="en-US" sz="1100" dirty="0" smtClean="0">
                          <a:solidFill>
                            <a:srgbClr val="FF0000"/>
                          </a:solidFill>
                        </a:rPr>
                        <a:t>200x200</a:t>
                      </a:r>
                      <a:endParaRPr lang="en-US" sz="1100" dirty="0">
                        <a:solidFill>
                          <a:srgbClr val="FF0000"/>
                        </a:solidFill>
                      </a:endParaRPr>
                    </a:p>
                  </a:txBody>
                  <a:tcPr/>
                </a:tc>
              </a:tr>
              <a:tr h="284582">
                <a:tc>
                  <a:txBody>
                    <a:bodyPr/>
                    <a:lstStyle/>
                    <a:p>
                      <a:r>
                        <a:rPr lang="en-US" sz="1100" dirty="0" smtClean="0"/>
                        <a:t>0.00247</a:t>
                      </a:r>
                      <a:endParaRPr lang="en-US" sz="1100" dirty="0"/>
                    </a:p>
                  </a:txBody>
                  <a:tcPr/>
                </a:tc>
                <a:tc>
                  <a:txBody>
                    <a:bodyPr/>
                    <a:lstStyle/>
                    <a:p>
                      <a:r>
                        <a:rPr lang="en-US" sz="1100" dirty="0" smtClean="0"/>
                        <a:t>150x150</a:t>
                      </a:r>
                      <a:endParaRPr lang="en-US" sz="1100" dirty="0"/>
                    </a:p>
                  </a:txBody>
                  <a:tcPr/>
                </a:tc>
              </a:tr>
              <a:tr h="284582">
                <a:tc>
                  <a:txBody>
                    <a:bodyPr/>
                    <a:lstStyle/>
                    <a:p>
                      <a:r>
                        <a:rPr lang="en-US" sz="1100" dirty="0" smtClean="0"/>
                        <a:t>0.00555</a:t>
                      </a:r>
                      <a:endParaRPr lang="en-US" sz="1100" dirty="0"/>
                    </a:p>
                  </a:txBody>
                  <a:tcPr/>
                </a:tc>
                <a:tc>
                  <a:txBody>
                    <a:bodyPr/>
                    <a:lstStyle/>
                    <a:p>
                      <a:r>
                        <a:rPr lang="en-US" sz="1100" dirty="0" smtClean="0"/>
                        <a:t>100x100</a:t>
                      </a:r>
                      <a:endParaRPr lang="en-US" sz="1100" dirty="0"/>
                    </a:p>
                  </a:txBody>
                  <a:tcPr/>
                </a:tc>
              </a:tr>
              <a:tr h="284582">
                <a:tc>
                  <a:txBody>
                    <a:bodyPr/>
                    <a:lstStyle/>
                    <a:p>
                      <a:r>
                        <a:rPr lang="en-US" sz="1100" dirty="0" smtClean="0"/>
                        <a:t>0.0222</a:t>
                      </a:r>
                      <a:endParaRPr lang="en-US" sz="1100" dirty="0"/>
                    </a:p>
                  </a:txBody>
                  <a:tcPr/>
                </a:tc>
                <a:tc>
                  <a:txBody>
                    <a:bodyPr/>
                    <a:lstStyle/>
                    <a:p>
                      <a:r>
                        <a:rPr lang="en-US" sz="1100" dirty="0" smtClean="0"/>
                        <a:t>50x50</a:t>
                      </a:r>
                      <a:endParaRPr lang="en-US" sz="1100" dirty="0"/>
                    </a:p>
                  </a:txBody>
                  <a:tcPr/>
                </a:tc>
              </a:tr>
            </a:tbl>
          </a:graphicData>
        </a:graphic>
      </p:graphicFrame>
      <p:pic>
        <p:nvPicPr>
          <p:cNvPr id="1026" name="Picture 2"/>
          <p:cNvPicPr>
            <a:picLocks noGrp="1" noChangeAspect="1" noChangeArrowheads="1"/>
          </p:cNvPicPr>
          <p:nvPr>
            <p:ph idx="1"/>
          </p:nvPr>
        </p:nvPicPr>
        <p:blipFill>
          <a:blip r:embed="rId3"/>
          <a:srcRect/>
          <a:stretch>
            <a:fillRect/>
          </a:stretch>
        </p:blipFill>
        <p:spPr bwMode="auto">
          <a:xfrm>
            <a:off x="0" y="1828800"/>
            <a:ext cx="7495939" cy="32217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11162"/>
          </a:xfrm>
        </p:spPr>
        <p:txBody>
          <a:bodyPr>
            <a:normAutofit fontScale="90000"/>
          </a:bodyPr>
          <a:lstStyle/>
          <a:p>
            <a:r>
              <a:rPr lang="en-US" dirty="0" smtClean="0">
                <a:solidFill>
                  <a:schemeClr val="bg1"/>
                </a:solidFill>
              </a:rPr>
              <a:t>Community Matrix</a:t>
            </a:r>
            <a:endParaRPr lang="en-US" dirty="0">
              <a:solidFill>
                <a:schemeClr val="bg1"/>
              </a:solidFill>
            </a:endParaRPr>
          </a:p>
        </p:txBody>
      </p:sp>
      <p:pic>
        <p:nvPicPr>
          <p:cNvPr id="1026" name="Picture 2"/>
          <p:cNvPicPr>
            <a:picLocks noGrp="1" noChangeAspect="1" noChangeArrowheads="1"/>
          </p:cNvPicPr>
          <p:nvPr>
            <p:ph idx="1"/>
          </p:nvPr>
        </p:nvPicPr>
        <p:blipFill>
          <a:blip r:embed="rId3"/>
          <a:srcRect r="66092"/>
          <a:stretch>
            <a:fillRect/>
          </a:stretch>
        </p:blipFill>
        <p:spPr bwMode="auto">
          <a:xfrm>
            <a:off x="2667000" y="793411"/>
            <a:ext cx="3657600" cy="60645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209800" y="3348789"/>
            <a:ext cx="684803" cy="369332"/>
          </a:xfrm>
          <a:prstGeom prst="rect">
            <a:avLst/>
          </a:prstGeom>
          <a:noFill/>
        </p:spPr>
        <p:txBody>
          <a:bodyPr wrap="none" rtlCol="0">
            <a:spAutoFit/>
          </a:bodyPr>
          <a:lstStyle/>
          <a:p>
            <a:r>
              <a:rPr lang="en-US" dirty="0" smtClean="0"/>
              <a:t>CD25</a:t>
            </a:r>
            <a:endParaRPr lang="en-US" dirty="0"/>
          </a:p>
        </p:txBody>
      </p:sp>
      <p:pic>
        <p:nvPicPr>
          <p:cNvPr id="10" name="Content Placeholder 3" descr="PDGFRbclosest.png"/>
          <p:cNvPicPr>
            <a:picLocks noChangeAspect="1"/>
          </p:cNvPicPr>
          <p:nvPr/>
        </p:nvPicPr>
        <p:blipFill>
          <a:blip r:embed="rId3"/>
          <a:srcRect l="9088" t="4546" r="7952" b="6054"/>
          <a:stretch>
            <a:fillRect/>
          </a:stretch>
        </p:blipFill>
        <p:spPr>
          <a:xfrm>
            <a:off x="1219200" y="1066800"/>
            <a:ext cx="6816670" cy="5509365"/>
          </a:xfrm>
          <a:prstGeom prst="rect">
            <a:avLst/>
          </a:prstGeom>
        </p:spPr>
      </p:pic>
      <p:sp>
        <p:nvSpPr>
          <p:cNvPr id="11" name="TextBox 10"/>
          <p:cNvSpPr txBox="1"/>
          <p:nvPr/>
        </p:nvSpPr>
        <p:spPr>
          <a:xfrm>
            <a:off x="1447800" y="304800"/>
            <a:ext cx="7467600" cy="523220"/>
          </a:xfrm>
          <a:prstGeom prst="rect">
            <a:avLst/>
          </a:prstGeom>
          <a:noFill/>
        </p:spPr>
        <p:txBody>
          <a:bodyPr wrap="square" rtlCol="0">
            <a:spAutoFit/>
          </a:bodyPr>
          <a:lstStyle/>
          <a:p>
            <a:r>
              <a:rPr lang="en-US" sz="2800" dirty="0" err="1" smtClean="0">
                <a:solidFill>
                  <a:schemeClr val="bg1"/>
                </a:solidFill>
              </a:rPr>
              <a:t>CellProfiler</a:t>
            </a:r>
            <a:r>
              <a:rPr lang="en-US" sz="2800" dirty="0" smtClean="0">
                <a:solidFill>
                  <a:schemeClr val="bg1"/>
                </a:solidFill>
              </a:rPr>
              <a:t> Results-Blood vessel marker</a:t>
            </a:r>
            <a:endParaRPr lang="en-US" sz="2800" dirty="0">
              <a:solidFill>
                <a:schemeClr val="bg1"/>
              </a:solidFill>
            </a:endParaRPr>
          </a:p>
        </p:txBody>
      </p:sp>
      <p:sp>
        <p:nvSpPr>
          <p:cNvPr id="5" name="Slide Number Placeholder 4"/>
          <p:cNvSpPr>
            <a:spLocks noGrp="1"/>
          </p:cNvSpPr>
          <p:nvPr>
            <p:ph type="sldNum" sz="quarter" idx="12"/>
          </p:nvPr>
        </p:nvSpPr>
        <p:spPr/>
        <p:txBody>
          <a:bodyPr/>
          <a:lstStyle/>
          <a:p>
            <a:fld id="{BB342E7F-DF59-4C55-978B-D4A0D8C00EFB}" type="slidenum">
              <a:rPr lang="en-US" smtClean="0"/>
              <a:pPr/>
              <a:t>32</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Questions of Interest</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dirty="0" smtClean="0">
                <a:solidFill>
                  <a:schemeClr val="bg1"/>
                </a:solidFill>
              </a:rPr>
              <a:t>Are cells organized a certain way? Is this pattern consistent throughout the organ? Throughout Individuals? Random?</a:t>
            </a:r>
          </a:p>
          <a:p>
            <a:r>
              <a:rPr lang="en-US" dirty="0" smtClean="0">
                <a:solidFill>
                  <a:schemeClr val="bg1"/>
                </a:solidFill>
              </a:rPr>
              <a:t>Do certain cell types tend to aggregate together?</a:t>
            </a:r>
          </a:p>
          <a:p>
            <a:r>
              <a:rPr lang="en-US" dirty="0" smtClean="0">
                <a:solidFill>
                  <a:schemeClr val="bg1"/>
                </a:solidFill>
              </a:rPr>
              <a:t>Is there a certain abundance of cell types necessary for optimal organ function?</a:t>
            </a:r>
          </a:p>
          <a:p>
            <a:r>
              <a:rPr lang="en-US" dirty="0" smtClean="0">
                <a:solidFill>
                  <a:schemeClr val="bg1"/>
                </a:solidFill>
              </a:rPr>
              <a:t>Do any cell types act as “keystone species”?</a:t>
            </a:r>
            <a:endParaRPr lang="en-US" dirty="0">
              <a:solidFill>
                <a:schemeClr val="bg1"/>
              </a:solidFill>
            </a:endParaRPr>
          </a:p>
        </p:txBody>
      </p:sp>
      <p:sp>
        <p:nvSpPr>
          <p:cNvPr id="4" name="Slide Number Placeholder 3"/>
          <p:cNvSpPr>
            <a:spLocks noGrp="1"/>
          </p:cNvSpPr>
          <p:nvPr>
            <p:ph type="sldNum" sz="quarter" idx="12"/>
          </p:nvPr>
        </p:nvSpPr>
        <p:spPr/>
        <p:txBody>
          <a:bodyPr/>
          <a:lstStyle/>
          <a:p>
            <a:fld id="{BB342E7F-DF59-4C55-978B-D4A0D8C00EFB}" type="slidenum">
              <a:rPr lang="en-US" smtClean="0"/>
              <a:pPr/>
              <a:t>4</a:t>
            </a:fld>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l"/>
            <a:r>
              <a:rPr lang="en-US" dirty="0" smtClean="0"/>
              <a:t>Background</a:t>
            </a:r>
            <a:endParaRPr lang="en-US" dirty="0"/>
          </a:p>
        </p:txBody>
      </p:sp>
      <p:sp>
        <p:nvSpPr>
          <p:cNvPr id="2" name="Content Placeholder 1"/>
          <p:cNvSpPr>
            <a:spLocks noGrp="1"/>
          </p:cNvSpPr>
          <p:nvPr>
            <p:ph idx="1"/>
          </p:nvPr>
        </p:nvSpPr>
        <p:spPr>
          <a:xfrm>
            <a:off x="457200" y="990600"/>
            <a:ext cx="8153400" cy="6019800"/>
          </a:xfrm>
        </p:spPr>
        <p:txBody>
          <a:bodyPr>
            <a:normAutofit fontScale="85000" lnSpcReduction="20000"/>
          </a:bodyPr>
          <a:lstStyle/>
          <a:p>
            <a:endParaRPr lang="en-US" sz="3900" dirty="0" smtClean="0">
              <a:solidFill>
                <a:schemeClr val="bg1"/>
              </a:solidFill>
            </a:endParaRPr>
          </a:p>
          <a:p>
            <a:r>
              <a:rPr lang="en-US" sz="3900" dirty="0" smtClean="0">
                <a:solidFill>
                  <a:schemeClr val="bg1"/>
                </a:solidFill>
              </a:rPr>
              <a:t>Essential for proper immune system function  </a:t>
            </a:r>
          </a:p>
          <a:p>
            <a:pPr lvl="1"/>
            <a:r>
              <a:rPr lang="en-US" sz="3500" dirty="0" smtClean="0">
                <a:solidFill>
                  <a:schemeClr val="bg1"/>
                </a:solidFill>
              </a:rPr>
              <a:t>Programs T cells </a:t>
            </a:r>
          </a:p>
          <a:p>
            <a:pPr lvl="1"/>
            <a:endParaRPr lang="en-US" sz="3900" dirty="0" smtClean="0">
              <a:solidFill>
                <a:schemeClr val="bg1"/>
              </a:solidFill>
            </a:endParaRPr>
          </a:p>
          <a:p>
            <a:pPr marL="393700" lvl="1" indent="-393700">
              <a:buFont typeface="Arial" pitchFamily="34" charset="0"/>
              <a:buChar char="•"/>
            </a:pPr>
            <a:r>
              <a:rPr lang="en-US" sz="3900" dirty="0" smtClean="0">
                <a:solidFill>
                  <a:schemeClr val="bg1"/>
                </a:solidFill>
              </a:rPr>
              <a:t>Loss of functional </a:t>
            </a:r>
            <a:r>
              <a:rPr lang="en-US" sz="3900" dirty="0" err="1" smtClean="0">
                <a:solidFill>
                  <a:schemeClr val="bg1"/>
                </a:solidFill>
              </a:rPr>
              <a:t>thymic</a:t>
            </a:r>
            <a:r>
              <a:rPr lang="en-US" sz="3900" dirty="0" smtClean="0">
                <a:solidFill>
                  <a:schemeClr val="bg1"/>
                </a:solidFill>
              </a:rPr>
              <a:t> activity = reduced T cell output</a:t>
            </a:r>
          </a:p>
          <a:p>
            <a:pPr lvl="1"/>
            <a:r>
              <a:rPr lang="en-US" sz="3900" dirty="0" smtClean="0">
                <a:solidFill>
                  <a:schemeClr val="bg1"/>
                </a:solidFill>
              </a:rPr>
              <a:t>Susceptibility to diseases</a:t>
            </a:r>
          </a:p>
          <a:p>
            <a:pPr lvl="1"/>
            <a:r>
              <a:rPr lang="en-US" sz="3900" dirty="0" smtClean="0">
                <a:solidFill>
                  <a:schemeClr val="bg1"/>
                </a:solidFill>
              </a:rPr>
              <a:t>Autoimmunity</a:t>
            </a:r>
          </a:p>
          <a:p>
            <a:pPr lvl="1"/>
            <a:endParaRPr lang="en-US" sz="3900" dirty="0" smtClean="0">
              <a:solidFill>
                <a:schemeClr val="bg1"/>
              </a:solidFill>
            </a:endParaRPr>
          </a:p>
          <a:p>
            <a:pPr lvl="1">
              <a:buNone/>
            </a:pPr>
            <a:endParaRPr lang="en-US" sz="3900" dirty="0" smtClean="0">
              <a:solidFill>
                <a:schemeClr val="bg1"/>
              </a:solidFill>
            </a:endParaRPr>
          </a:p>
          <a:p>
            <a:pPr lvl="1">
              <a:buNone/>
            </a:pPr>
            <a:r>
              <a:rPr lang="en-US" dirty="0" smtClean="0">
                <a:solidFill>
                  <a:schemeClr val="bg1"/>
                </a:solidFill>
              </a:rPr>
              <a:t>	</a:t>
            </a:r>
          </a:p>
        </p:txBody>
      </p:sp>
      <p:sp>
        <p:nvSpPr>
          <p:cNvPr id="4" name="TextBox 3"/>
          <p:cNvSpPr txBox="1"/>
          <p:nvPr/>
        </p:nvSpPr>
        <p:spPr>
          <a:xfrm>
            <a:off x="1143000" y="228600"/>
            <a:ext cx="6858000" cy="707886"/>
          </a:xfrm>
          <a:prstGeom prst="rect">
            <a:avLst/>
          </a:prstGeom>
          <a:noFill/>
        </p:spPr>
        <p:txBody>
          <a:bodyPr wrap="square" rtlCol="0">
            <a:spAutoFit/>
          </a:bodyPr>
          <a:lstStyle/>
          <a:p>
            <a:pPr algn="ctr"/>
            <a:r>
              <a:rPr lang="en-US" sz="4000" dirty="0" smtClean="0">
                <a:solidFill>
                  <a:schemeClr val="bg1"/>
                </a:solidFill>
              </a:rPr>
              <a:t>Why is the thymus important?</a:t>
            </a:r>
            <a:endParaRPr lang="en-US" sz="4000" dirty="0">
              <a:solidFill>
                <a:schemeClr val="bg1"/>
              </a:solidFill>
            </a:endParaRPr>
          </a:p>
        </p:txBody>
      </p:sp>
      <p:sp>
        <p:nvSpPr>
          <p:cNvPr id="5" name="Slide Number Placeholder 4"/>
          <p:cNvSpPr>
            <a:spLocks noGrp="1"/>
          </p:cNvSpPr>
          <p:nvPr>
            <p:ph type="sldNum" sz="quarter" idx="12"/>
          </p:nvPr>
        </p:nvSpPr>
        <p:spPr/>
        <p:txBody>
          <a:bodyPr/>
          <a:lstStyle/>
          <a:p>
            <a:fld id="{BB342E7F-DF59-4C55-978B-D4A0D8C00EFB}" type="slidenum">
              <a:rPr lang="en-US" smtClean="0"/>
              <a:pPr/>
              <a:t>5</a:t>
            </a:fld>
            <a:endParaRPr lang="en-US"/>
          </a:p>
        </p:txBody>
      </p:sp>
      <p:pic>
        <p:nvPicPr>
          <p:cNvPr id="53250" name="Picture 2" descr="Biking in Style Ponderings &amp; Miscellany 5 Comments"/>
          <p:cNvPicPr>
            <a:picLocks noChangeAspect="1" noChangeArrowheads="1"/>
          </p:cNvPicPr>
          <p:nvPr/>
        </p:nvPicPr>
        <p:blipFill>
          <a:blip r:embed="rId3"/>
          <a:srcRect/>
          <a:stretch>
            <a:fillRect/>
          </a:stretch>
        </p:blipFill>
        <p:spPr bwMode="auto">
          <a:xfrm>
            <a:off x="0" y="5495248"/>
            <a:ext cx="1676400" cy="1362752"/>
          </a:xfrm>
          <a:prstGeom prst="rect">
            <a:avLst/>
          </a:prstGeom>
          <a:noFill/>
        </p:spPr>
      </p:pic>
      <p:pic>
        <p:nvPicPr>
          <p:cNvPr id="7" name="Picture 4" descr="http://ts3.mm.bing.net/th?id=HN.608007257141284170&amp;pid=15.1"/>
          <p:cNvPicPr>
            <a:picLocks noChangeAspect="1" noChangeArrowheads="1"/>
          </p:cNvPicPr>
          <p:nvPr/>
        </p:nvPicPr>
        <p:blipFill>
          <a:blip r:embed="rId4"/>
          <a:srcRect/>
          <a:stretch>
            <a:fillRect/>
          </a:stretch>
        </p:blipFill>
        <p:spPr bwMode="auto">
          <a:xfrm>
            <a:off x="6400800" y="3807559"/>
            <a:ext cx="2743200" cy="3050441"/>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
          </a:xfrm>
        </p:spPr>
        <p:txBody>
          <a:bodyPr>
            <a:normAutofit fontScale="90000"/>
          </a:bodyPr>
          <a:lstStyle/>
          <a:p>
            <a:r>
              <a:rPr lang="en-US" sz="3000" dirty="0" smtClean="0">
                <a:solidFill>
                  <a:schemeClr val="bg1"/>
                </a:solidFill>
              </a:rPr>
              <a:t>Thymus Cell Types and Migratory Pathway of T cells</a:t>
            </a:r>
            <a:br>
              <a:rPr lang="en-US" sz="3000" dirty="0" smtClean="0">
                <a:solidFill>
                  <a:schemeClr val="bg1"/>
                </a:solidFill>
              </a:rPr>
            </a:br>
            <a:r>
              <a:rPr lang="en-US" sz="3000" dirty="0" smtClean="0">
                <a:solidFill>
                  <a:schemeClr val="bg1"/>
                </a:solidFill>
              </a:rPr>
              <a:t>(Adult WT Thymus)</a:t>
            </a:r>
            <a:endParaRPr lang="en-US" sz="3000" dirty="0">
              <a:solidFill>
                <a:schemeClr val="bg1"/>
              </a:solidFill>
            </a:endParaRPr>
          </a:p>
        </p:txBody>
      </p:sp>
      <p:sp>
        <p:nvSpPr>
          <p:cNvPr id="4" name="Slide Number Placeholder 3"/>
          <p:cNvSpPr>
            <a:spLocks noGrp="1"/>
          </p:cNvSpPr>
          <p:nvPr>
            <p:ph type="sldNum" sz="quarter" idx="12"/>
          </p:nvPr>
        </p:nvSpPr>
        <p:spPr/>
        <p:txBody>
          <a:bodyPr/>
          <a:lstStyle/>
          <a:p>
            <a:fld id="{BB342E7F-DF59-4C55-978B-D4A0D8C00EFB}" type="slidenum">
              <a:rPr lang="en-US" smtClean="0"/>
              <a:pPr/>
              <a:t>6</a:t>
            </a:fld>
            <a:endParaRPr lang="en-US"/>
          </a:p>
        </p:txBody>
      </p:sp>
      <p:pic>
        <p:nvPicPr>
          <p:cNvPr id="71682" name="Picture 2" descr="http://dev.biologists.org/content/138/18/3865/F1.large.jpg"/>
          <p:cNvPicPr>
            <a:picLocks noGrp="1" noChangeAspect="1" noChangeArrowheads="1"/>
          </p:cNvPicPr>
          <p:nvPr>
            <p:ph idx="1"/>
          </p:nvPr>
        </p:nvPicPr>
        <p:blipFill>
          <a:blip r:embed="rId3"/>
          <a:srcRect t="24574" b="26277"/>
          <a:stretch>
            <a:fillRect/>
          </a:stretch>
        </p:blipFill>
        <p:spPr bwMode="auto">
          <a:xfrm>
            <a:off x="2667000" y="1138178"/>
            <a:ext cx="6400800" cy="5719822"/>
          </a:xfrm>
          <a:prstGeom prst="rect">
            <a:avLst/>
          </a:prstGeom>
          <a:solidFill>
            <a:schemeClr val="bg1"/>
          </a:solidFill>
        </p:spPr>
      </p:pic>
      <p:sp>
        <p:nvSpPr>
          <p:cNvPr id="6" name="U-Turn Arrow 5"/>
          <p:cNvSpPr/>
          <p:nvPr/>
        </p:nvSpPr>
        <p:spPr>
          <a:xfrm flipH="1">
            <a:off x="3962400" y="1295400"/>
            <a:ext cx="3581400" cy="2667000"/>
          </a:xfrm>
          <a:prstGeom prst="uturnArrow">
            <a:avLst>
              <a:gd name="adj1" fmla="val 7690"/>
              <a:gd name="adj2" fmla="val 25000"/>
              <a:gd name="adj3" fmla="val 20274"/>
              <a:gd name="adj4" fmla="val 74608"/>
              <a:gd name="adj5" fmla="val 100000"/>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 name="Picture 3"/>
          <p:cNvPicPr>
            <a:picLocks noChangeAspect="1" noChangeArrowheads="1"/>
          </p:cNvPicPr>
          <p:nvPr/>
        </p:nvPicPr>
        <p:blipFill>
          <a:blip r:embed="rId4"/>
          <a:srcRect l="52772" t="23958" r="15870" b="42708"/>
          <a:stretch>
            <a:fillRect/>
          </a:stretch>
        </p:blipFill>
        <p:spPr bwMode="auto">
          <a:xfrm>
            <a:off x="0" y="4953000"/>
            <a:ext cx="2440781" cy="1905000"/>
          </a:xfrm>
          <a:prstGeom prst="rect">
            <a:avLst/>
          </a:prstGeom>
          <a:noFill/>
          <a:ln w="9525">
            <a:noFill/>
            <a:miter lim="800000"/>
            <a:headEnd/>
            <a:tailEnd/>
          </a:ln>
          <a:effectLst/>
        </p:spPr>
      </p:pic>
      <p:sp>
        <p:nvSpPr>
          <p:cNvPr id="9" name="Frame 8"/>
          <p:cNvSpPr/>
          <p:nvPr/>
        </p:nvSpPr>
        <p:spPr>
          <a:xfrm>
            <a:off x="1143000" y="4953000"/>
            <a:ext cx="609600" cy="609600"/>
          </a:xfrm>
          <a:prstGeom prst="fram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1" name="Straight Connector 10"/>
          <p:cNvCxnSpPr/>
          <p:nvPr/>
        </p:nvCxnSpPr>
        <p:spPr>
          <a:xfrm rot="5400000" flipH="1" flipV="1">
            <a:off x="1257300" y="3543300"/>
            <a:ext cx="1447800" cy="137160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676400" y="4800600"/>
            <a:ext cx="914400" cy="685800"/>
          </a:xfrm>
          <a:prstGeom prst="line">
            <a:avLst/>
          </a:prstGeom>
          <a:ln w="539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62000" y="0"/>
            <a:ext cx="7620000" cy="954107"/>
          </a:xfrm>
          <a:prstGeom prst="rect">
            <a:avLst/>
          </a:prstGeom>
          <a:noFill/>
        </p:spPr>
        <p:txBody>
          <a:bodyPr wrap="square" rtlCol="0">
            <a:spAutoFit/>
          </a:bodyPr>
          <a:lstStyle/>
          <a:p>
            <a:pPr algn="ctr"/>
            <a:r>
              <a:rPr lang="en-US" sz="2800" dirty="0" smtClean="0">
                <a:solidFill>
                  <a:schemeClr val="bg1"/>
                </a:solidFill>
              </a:rPr>
              <a:t>Overview of Methods-Identifying and analyzing cell types</a:t>
            </a:r>
            <a:endParaRPr lang="en-US" sz="2800" dirty="0">
              <a:solidFill>
                <a:schemeClr val="bg1"/>
              </a:solidFill>
            </a:endParaRPr>
          </a:p>
        </p:txBody>
      </p:sp>
      <p:pic>
        <p:nvPicPr>
          <p:cNvPr id="9" name="Content Placeholder 3" descr="Figure examples.jpg"/>
          <p:cNvPicPr>
            <a:picLocks noGrp="1"/>
          </p:cNvPicPr>
          <p:nvPr>
            <p:ph sz="half" idx="2"/>
          </p:nvPr>
        </p:nvPicPr>
        <p:blipFill>
          <a:blip r:embed="rId3" cstate="print"/>
          <a:srcRect t="13636" r="76744" b="13636"/>
          <a:stretch>
            <a:fillRect/>
          </a:stretch>
        </p:blipFill>
        <p:spPr>
          <a:xfrm>
            <a:off x="0" y="1905000"/>
            <a:ext cx="1524000" cy="3657600"/>
          </a:xfrm>
          <a:prstGeom prst="rect">
            <a:avLst/>
          </a:prstGeom>
        </p:spPr>
      </p:pic>
      <p:sp>
        <p:nvSpPr>
          <p:cNvPr id="4" name="Slide Number Placeholder 3"/>
          <p:cNvSpPr>
            <a:spLocks noGrp="1"/>
          </p:cNvSpPr>
          <p:nvPr>
            <p:ph type="sldNum" sz="quarter" idx="12"/>
          </p:nvPr>
        </p:nvSpPr>
        <p:spPr/>
        <p:txBody>
          <a:bodyPr/>
          <a:lstStyle/>
          <a:p>
            <a:fld id="{BB342E7F-DF59-4C55-978B-D4A0D8C00EFB}" type="slidenum">
              <a:rPr lang="en-US" smtClean="0"/>
              <a:pPr/>
              <a:t>7</a:t>
            </a:fld>
            <a:endParaRPr lang="en-US"/>
          </a:p>
        </p:txBody>
      </p:sp>
      <p:pic>
        <p:nvPicPr>
          <p:cNvPr id="8" name="Picture 2" descr="E:\P63_3.png"/>
          <p:cNvPicPr>
            <a:picLocks noGrp="1" noChangeAspect="1" noChangeArrowheads="1"/>
          </p:cNvPicPr>
          <p:nvPr>
            <p:ph idx="1"/>
          </p:nvPr>
        </p:nvPicPr>
        <p:blipFill>
          <a:blip r:embed="rId4" cstate="print"/>
          <a:srcRect l="15741" t="8300" r="56212" b="6629"/>
          <a:stretch>
            <a:fillRect/>
          </a:stretch>
        </p:blipFill>
        <p:spPr bwMode="auto">
          <a:xfrm>
            <a:off x="5105400" y="2286000"/>
            <a:ext cx="2195629" cy="2971800"/>
          </a:xfrm>
          <a:prstGeom prst="rect">
            <a:avLst/>
          </a:prstGeom>
          <a:noFill/>
        </p:spPr>
      </p:pic>
      <p:sp>
        <p:nvSpPr>
          <p:cNvPr id="10" name="TextBox 9"/>
          <p:cNvSpPr txBox="1"/>
          <p:nvPr/>
        </p:nvSpPr>
        <p:spPr>
          <a:xfrm>
            <a:off x="457200" y="990600"/>
            <a:ext cx="8172365" cy="369332"/>
          </a:xfrm>
          <a:prstGeom prst="rect">
            <a:avLst/>
          </a:prstGeom>
          <a:noFill/>
        </p:spPr>
        <p:txBody>
          <a:bodyPr wrap="none" rtlCol="0">
            <a:spAutoFit/>
          </a:bodyPr>
          <a:lstStyle/>
          <a:p>
            <a:r>
              <a:rPr lang="en-US" b="1" dirty="0" smtClean="0">
                <a:solidFill>
                  <a:schemeClr val="bg1"/>
                </a:solidFill>
              </a:rPr>
              <a:t>Step 1                             </a:t>
            </a:r>
            <a:r>
              <a:rPr lang="en-US" b="1" dirty="0" smtClean="0">
                <a:solidFill>
                  <a:schemeClr val="bg1"/>
                </a:solidFill>
              </a:rPr>
              <a:t>Step </a:t>
            </a:r>
            <a:r>
              <a:rPr lang="en-US" b="1" dirty="0" smtClean="0">
                <a:solidFill>
                  <a:schemeClr val="bg1"/>
                </a:solidFill>
              </a:rPr>
              <a:t>2                              </a:t>
            </a:r>
            <a:r>
              <a:rPr lang="en-US" b="1" dirty="0" smtClean="0">
                <a:solidFill>
                  <a:schemeClr val="bg1"/>
                </a:solidFill>
              </a:rPr>
              <a:t>Step </a:t>
            </a:r>
            <a:r>
              <a:rPr lang="en-US" b="1" dirty="0" smtClean="0">
                <a:solidFill>
                  <a:schemeClr val="bg1"/>
                </a:solidFill>
              </a:rPr>
              <a:t>3                                       </a:t>
            </a:r>
            <a:r>
              <a:rPr lang="en-US" b="1" dirty="0" smtClean="0">
                <a:solidFill>
                  <a:schemeClr val="bg1"/>
                </a:solidFill>
              </a:rPr>
              <a:t>       </a:t>
            </a:r>
            <a:r>
              <a:rPr lang="en-US" b="1" dirty="0" smtClean="0">
                <a:solidFill>
                  <a:schemeClr val="bg1"/>
                </a:solidFill>
              </a:rPr>
              <a:t>Step 4</a:t>
            </a:r>
            <a:endParaRPr lang="en-US" b="1" dirty="0">
              <a:solidFill>
                <a:schemeClr val="bg1"/>
              </a:solidFill>
            </a:endParaRPr>
          </a:p>
        </p:txBody>
      </p:sp>
      <p:sp>
        <p:nvSpPr>
          <p:cNvPr id="11" name="TextBox 10"/>
          <p:cNvSpPr txBox="1"/>
          <p:nvPr/>
        </p:nvSpPr>
        <p:spPr>
          <a:xfrm>
            <a:off x="0" y="1219200"/>
            <a:ext cx="2137636" cy="646331"/>
          </a:xfrm>
          <a:prstGeom prst="rect">
            <a:avLst/>
          </a:prstGeom>
          <a:noFill/>
        </p:spPr>
        <p:txBody>
          <a:bodyPr wrap="none" rtlCol="0">
            <a:spAutoFit/>
          </a:bodyPr>
          <a:lstStyle/>
          <a:p>
            <a:r>
              <a:rPr lang="en-US" dirty="0" smtClean="0">
                <a:solidFill>
                  <a:schemeClr val="bg1"/>
                </a:solidFill>
              </a:rPr>
              <a:t>Cut sections  and </a:t>
            </a:r>
          </a:p>
          <a:p>
            <a:r>
              <a:rPr lang="en-US" dirty="0" smtClean="0">
                <a:solidFill>
                  <a:schemeClr val="bg1"/>
                </a:solidFill>
              </a:rPr>
              <a:t>stain with antibodies</a:t>
            </a:r>
            <a:endParaRPr lang="en-US" dirty="0">
              <a:solidFill>
                <a:schemeClr val="bg1"/>
              </a:solidFill>
            </a:endParaRPr>
          </a:p>
        </p:txBody>
      </p:sp>
      <p:sp>
        <p:nvSpPr>
          <p:cNvPr id="12" name="TextBox 11"/>
          <p:cNvSpPr txBox="1"/>
          <p:nvPr/>
        </p:nvSpPr>
        <p:spPr>
          <a:xfrm>
            <a:off x="2286000" y="1219200"/>
            <a:ext cx="1732334" cy="646331"/>
          </a:xfrm>
          <a:prstGeom prst="rect">
            <a:avLst/>
          </a:prstGeom>
          <a:noFill/>
        </p:spPr>
        <p:txBody>
          <a:bodyPr wrap="none" rtlCol="0">
            <a:spAutoFit/>
          </a:bodyPr>
          <a:lstStyle/>
          <a:p>
            <a:r>
              <a:rPr lang="en-US" dirty="0" smtClean="0">
                <a:solidFill>
                  <a:schemeClr val="bg1"/>
                </a:solidFill>
              </a:rPr>
              <a:t>Take pictures </a:t>
            </a:r>
          </a:p>
          <a:p>
            <a:r>
              <a:rPr lang="en-US" dirty="0" smtClean="0">
                <a:solidFill>
                  <a:schemeClr val="bg1"/>
                </a:solidFill>
              </a:rPr>
              <a:t>with microscope</a:t>
            </a:r>
            <a:endParaRPr lang="en-US" dirty="0">
              <a:solidFill>
                <a:schemeClr val="bg1"/>
              </a:solidFill>
            </a:endParaRPr>
          </a:p>
        </p:txBody>
      </p:sp>
      <p:sp>
        <p:nvSpPr>
          <p:cNvPr id="13" name="TextBox 12"/>
          <p:cNvSpPr txBox="1"/>
          <p:nvPr/>
        </p:nvSpPr>
        <p:spPr>
          <a:xfrm>
            <a:off x="4114800" y="1219200"/>
            <a:ext cx="3371629" cy="646331"/>
          </a:xfrm>
          <a:prstGeom prst="rect">
            <a:avLst/>
          </a:prstGeom>
          <a:noFill/>
        </p:spPr>
        <p:txBody>
          <a:bodyPr wrap="none" rtlCol="0">
            <a:spAutoFit/>
          </a:bodyPr>
          <a:lstStyle/>
          <a:p>
            <a:r>
              <a:rPr lang="en-US" dirty="0" smtClean="0">
                <a:solidFill>
                  <a:schemeClr val="bg1"/>
                </a:solidFill>
              </a:rPr>
              <a:t>Recreate section and</a:t>
            </a:r>
          </a:p>
          <a:p>
            <a:r>
              <a:rPr lang="en-US" dirty="0" smtClean="0">
                <a:solidFill>
                  <a:schemeClr val="bg1"/>
                </a:solidFill>
              </a:rPr>
              <a:t> perform cell counts in </a:t>
            </a:r>
            <a:r>
              <a:rPr lang="en-US" dirty="0" err="1" smtClean="0">
                <a:solidFill>
                  <a:schemeClr val="bg1"/>
                </a:solidFill>
              </a:rPr>
              <a:t>CellProfiler</a:t>
            </a:r>
            <a:endParaRPr lang="en-US" dirty="0">
              <a:solidFill>
                <a:schemeClr val="bg1"/>
              </a:solidFill>
            </a:endParaRPr>
          </a:p>
        </p:txBody>
      </p:sp>
      <p:sp>
        <p:nvSpPr>
          <p:cNvPr id="14" name="TextBox 13"/>
          <p:cNvSpPr txBox="1"/>
          <p:nvPr/>
        </p:nvSpPr>
        <p:spPr>
          <a:xfrm>
            <a:off x="7478544" y="1219200"/>
            <a:ext cx="1665456" cy="646331"/>
          </a:xfrm>
          <a:prstGeom prst="rect">
            <a:avLst/>
          </a:prstGeom>
          <a:noFill/>
        </p:spPr>
        <p:txBody>
          <a:bodyPr wrap="none" rtlCol="0">
            <a:spAutoFit/>
          </a:bodyPr>
          <a:lstStyle/>
          <a:p>
            <a:r>
              <a:rPr lang="en-US" dirty="0" smtClean="0">
                <a:solidFill>
                  <a:schemeClr val="bg1"/>
                </a:solidFill>
              </a:rPr>
              <a:t>Perform spatial </a:t>
            </a:r>
          </a:p>
          <a:p>
            <a:r>
              <a:rPr lang="en-US" dirty="0" smtClean="0">
                <a:solidFill>
                  <a:schemeClr val="bg1"/>
                </a:solidFill>
              </a:rPr>
              <a:t>analysis</a:t>
            </a:r>
            <a:endParaRPr lang="en-US" dirty="0">
              <a:solidFill>
                <a:schemeClr val="bg1"/>
              </a:solidFill>
            </a:endParaRPr>
          </a:p>
        </p:txBody>
      </p:sp>
      <p:cxnSp>
        <p:nvCxnSpPr>
          <p:cNvPr id="16" name="Straight Arrow Connector 15"/>
          <p:cNvCxnSpPr/>
          <p:nvPr/>
        </p:nvCxnSpPr>
        <p:spPr>
          <a:xfrm>
            <a:off x="4724400" y="3733800"/>
            <a:ext cx="381000" cy="1588"/>
          </a:xfrm>
          <a:prstGeom prst="straightConnector1">
            <a:avLst/>
          </a:prstGeom>
          <a:ln w="539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srcRect l="7520" t="5699" r="82879" b="8829"/>
          <a:stretch>
            <a:fillRect/>
          </a:stretch>
        </p:blipFill>
        <p:spPr>
          <a:xfrm>
            <a:off x="3647303" y="1981200"/>
            <a:ext cx="1000897" cy="3962400"/>
          </a:xfrm>
          <a:prstGeom prst="rect">
            <a:avLst/>
          </a:prstGeom>
        </p:spPr>
      </p:pic>
      <p:cxnSp>
        <p:nvCxnSpPr>
          <p:cNvPr id="17" name="Straight Arrow Connector 16"/>
          <p:cNvCxnSpPr/>
          <p:nvPr/>
        </p:nvCxnSpPr>
        <p:spPr>
          <a:xfrm>
            <a:off x="3124200" y="3657600"/>
            <a:ext cx="381000" cy="1588"/>
          </a:xfrm>
          <a:prstGeom prst="straightConnector1">
            <a:avLst/>
          </a:prstGeom>
          <a:ln w="53975">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9" name="Content Placeholder 6" descr="RplotFrozenThymus2_K3_250_all.png"/>
          <p:cNvPicPr>
            <a:picLocks noChangeAspect="1"/>
          </p:cNvPicPr>
          <p:nvPr/>
        </p:nvPicPr>
        <p:blipFill>
          <a:blip r:embed="rId6"/>
          <a:srcRect r="3924" b="78147"/>
          <a:stretch>
            <a:fillRect/>
          </a:stretch>
        </p:blipFill>
        <p:spPr>
          <a:xfrm rot="5400000">
            <a:off x="6021129" y="3732471"/>
            <a:ext cx="4515525" cy="860583"/>
          </a:xfrm>
          <a:prstGeom prst="rect">
            <a:avLst/>
          </a:prstGeom>
        </p:spPr>
      </p:pic>
      <p:pic>
        <p:nvPicPr>
          <p:cNvPr id="18" name="Content Placeholder 4"/>
          <p:cNvPicPr>
            <a:picLocks/>
          </p:cNvPicPr>
          <p:nvPr/>
        </p:nvPicPr>
        <p:blipFill>
          <a:blip r:embed="rId7"/>
          <a:srcRect l="46061" t="22432" r="37840" b="34474"/>
          <a:stretch>
            <a:fillRect/>
          </a:stretch>
        </p:blipFill>
        <p:spPr>
          <a:xfrm>
            <a:off x="1676400" y="2286000"/>
            <a:ext cx="1371600" cy="2819400"/>
          </a:xfrm>
          <a:prstGeom prst="rect">
            <a:avLst/>
          </a:prstGeom>
          <a:ln>
            <a:solidFill>
              <a:schemeClr val="bg1"/>
            </a:solid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458200" cy="6705600"/>
          </a:xfrm>
        </p:spPr>
        <p:txBody>
          <a:bodyPr>
            <a:noAutofit/>
          </a:bodyPr>
          <a:lstStyle/>
          <a:p>
            <a:pPr>
              <a:buNone/>
            </a:pPr>
            <a:endParaRPr lang="en-US" sz="2400" dirty="0" smtClean="0">
              <a:solidFill>
                <a:schemeClr val="bg1"/>
              </a:solidFill>
            </a:endParaRPr>
          </a:p>
          <a:p>
            <a:pPr>
              <a:buNone/>
            </a:pPr>
            <a:r>
              <a:rPr lang="en-US" sz="2800" b="1" dirty="0" smtClean="0">
                <a:solidFill>
                  <a:schemeClr val="bg1"/>
                </a:solidFill>
              </a:rPr>
              <a:t>Goal:  Develop a quantitative model to characterize the spatial organization  of cell types in a steady-state postnatal mouse thymus using cell location and abundance</a:t>
            </a:r>
            <a:endParaRPr lang="en-US" sz="2400" dirty="0" smtClean="0">
              <a:solidFill>
                <a:schemeClr val="bg1"/>
              </a:solidFill>
            </a:endParaRPr>
          </a:p>
          <a:p>
            <a:pPr lvl="1"/>
            <a:endParaRPr lang="en-US" sz="2400" dirty="0">
              <a:solidFill>
                <a:schemeClr val="bg1"/>
              </a:solidFill>
            </a:endParaRPr>
          </a:p>
          <a:p>
            <a:pPr marL="914400" lvl="1" indent="-457200">
              <a:buAutoNum type="arabicParenR"/>
            </a:pPr>
            <a:r>
              <a:rPr lang="en-US" b="1" dirty="0" smtClean="0">
                <a:solidFill>
                  <a:schemeClr val="bg1"/>
                </a:solidFill>
              </a:rPr>
              <a:t>Spatial clustering by cell type</a:t>
            </a:r>
          </a:p>
          <a:p>
            <a:pPr marL="914400" lvl="1" indent="-457200">
              <a:buAutoNum type="arabicParenR"/>
            </a:pPr>
            <a:r>
              <a:rPr lang="en-US" dirty="0" smtClean="0">
                <a:solidFill>
                  <a:schemeClr val="bg1"/>
                </a:solidFill>
              </a:rPr>
              <a:t>Use an ecological index on different regions that are produced</a:t>
            </a:r>
          </a:p>
          <a:p>
            <a:pPr marL="914400" lvl="1" indent="-457200">
              <a:buAutoNum type="arabicParenR"/>
            </a:pPr>
            <a:r>
              <a:rPr lang="en-US" dirty="0" smtClean="0">
                <a:solidFill>
                  <a:schemeClr val="bg1"/>
                </a:solidFill>
              </a:rPr>
              <a:t>Look at spatial relationships between cells</a:t>
            </a:r>
          </a:p>
          <a:p>
            <a:pPr marL="914400" lvl="1" indent="-457200">
              <a:buAutoNum type="arabicParenR"/>
            </a:pPr>
            <a:r>
              <a:rPr lang="en-US" dirty="0" smtClean="0">
                <a:solidFill>
                  <a:schemeClr val="bg1"/>
                </a:solidFill>
              </a:rPr>
              <a:t>Repeat with mutant</a:t>
            </a:r>
          </a:p>
          <a:p>
            <a:pPr marL="1314450" lvl="2" indent="-793750">
              <a:buFont typeface="+mj-lt"/>
              <a:buAutoNum type="arabicPeriod"/>
            </a:pPr>
            <a:endParaRPr lang="en-US" sz="2000" dirty="0" smtClean="0">
              <a:solidFill>
                <a:schemeClr val="bg1"/>
              </a:solidFill>
            </a:endParaRPr>
          </a:p>
          <a:p>
            <a:pPr marL="1371600" lvl="2" indent="-514350">
              <a:buFont typeface="+mj-lt"/>
              <a:buAutoNum type="romanUcPeriod"/>
            </a:pPr>
            <a:endParaRPr lang="en-US" sz="2000" dirty="0" smtClean="0">
              <a:solidFill>
                <a:schemeClr val="bg1"/>
              </a:solidFill>
            </a:endParaRPr>
          </a:p>
          <a:p>
            <a:pPr lvl="1">
              <a:buNone/>
            </a:pPr>
            <a:endParaRPr lang="en-US" sz="2400" dirty="0" smtClean="0">
              <a:solidFill>
                <a:schemeClr val="bg1"/>
              </a:solidFill>
            </a:endParaRPr>
          </a:p>
          <a:p>
            <a:pPr lvl="1"/>
            <a:endParaRPr lang="en-US" sz="2400" dirty="0" smtClean="0">
              <a:solidFill>
                <a:schemeClr val="bg1"/>
              </a:solidFill>
            </a:endParaRPr>
          </a:p>
          <a:p>
            <a:pPr>
              <a:buNone/>
            </a:pPr>
            <a:endParaRPr lang="en-US" sz="2400" dirty="0" smtClean="0">
              <a:solidFill>
                <a:schemeClr val="bg1"/>
              </a:solidFill>
            </a:endParaRPr>
          </a:p>
          <a:p>
            <a:pPr>
              <a:buNone/>
            </a:pPr>
            <a:endParaRPr lang="en-US" sz="2400" dirty="0" smtClean="0">
              <a:solidFill>
                <a:schemeClr val="bg1"/>
              </a:solidFill>
            </a:endParaRPr>
          </a:p>
          <a:p>
            <a:pPr>
              <a:buNone/>
            </a:pPr>
            <a:r>
              <a:rPr lang="en-US" sz="2400" dirty="0" smtClean="0">
                <a:solidFill>
                  <a:schemeClr val="bg1"/>
                </a:solidFill>
              </a:rPr>
              <a:t>  </a:t>
            </a:r>
            <a:endParaRPr lang="en-US" sz="2400" dirty="0">
              <a:solidFill>
                <a:schemeClr val="bg1"/>
              </a:solidFill>
            </a:endParaRPr>
          </a:p>
        </p:txBody>
      </p:sp>
      <p:sp>
        <p:nvSpPr>
          <p:cNvPr id="4" name="Slide Number Placeholder 3"/>
          <p:cNvSpPr>
            <a:spLocks noGrp="1"/>
          </p:cNvSpPr>
          <p:nvPr>
            <p:ph type="sldNum" sz="quarter" idx="12"/>
          </p:nvPr>
        </p:nvSpPr>
        <p:spPr/>
        <p:txBody>
          <a:bodyPr/>
          <a:lstStyle/>
          <a:p>
            <a:fld id="{BB342E7F-DF59-4C55-978B-D4A0D8C00EFB}" type="slidenum">
              <a:rPr lang="en-US" smtClean="0"/>
              <a:pPr/>
              <a:t>8</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K means Clustering</a:t>
            </a:r>
            <a:endParaRPr lang="en-US" dirty="0">
              <a:solidFill>
                <a:schemeClr val="bg1"/>
              </a:solidFill>
            </a:endParaRPr>
          </a:p>
        </p:txBody>
      </p:sp>
      <p:pic>
        <p:nvPicPr>
          <p:cNvPr id="1027" name="Picture 3"/>
          <p:cNvPicPr>
            <a:picLocks noGrp="1" noChangeAspect="1" noChangeArrowheads="1"/>
          </p:cNvPicPr>
          <p:nvPr>
            <p:ph idx="1"/>
          </p:nvPr>
        </p:nvPicPr>
        <p:blipFill>
          <a:blip r:embed="rId3"/>
          <a:srcRect l="13435" t="29831" r="29860" b="28973"/>
          <a:stretch>
            <a:fillRect/>
          </a:stretch>
        </p:blipFill>
        <p:spPr bwMode="auto">
          <a:xfrm>
            <a:off x="2627" y="1371600"/>
            <a:ext cx="9141373" cy="3733800"/>
          </a:xfrm>
          <a:prstGeom prst="rect">
            <a:avLst/>
          </a:prstGeom>
          <a:noFill/>
          <a:ln w="9525">
            <a:noFill/>
            <a:miter lim="800000"/>
            <a:headEnd/>
            <a:tailEnd/>
          </a:ln>
          <a:effectLst/>
        </p:spPr>
      </p:pic>
      <p:sp>
        <p:nvSpPr>
          <p:cNvPr id="4" name="Slide Number Placeholder 3"/>
          <p:cNvSpPr>
            <a:spLocks noGrp="1"/>
          </p:cNvSpPr>
          <p:nvPr>
            <p:ph type="sldNum" sz="quarter" idx="12"/>
          </p:nvPr>
        </p:nvSpPr>
        <p:spPr/>
        <p:txBody>
          <a:bodyPr/>
          <a:lstStyle/>
          <a:p>
            <a:fld id="{BB342E7F-DF59-4C55-978B-D4A0D8C00EFB}" type="slidenum">
              <a:rPr lang="en-US" smtClean="0"/>
              <a:pPr/>
              <a:t>9</a:t>
            </a:fld>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49797</TotalTime>
  <Words>2891</Words>
  <Application>Microsoft Office PowerPoint</Application>
  <PresentationFormat>On-screen Show (4:3)</PresentationFormat>
  <Paragraphs>464</Paragraphs>
  <Slides>32</Slides>
  <Notes>28</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The Ecology of the Thymus</vt:lpstr>
      <vt:lpstr>Organization of Organs</vt:lpstr>
      <vt:lpstr>How can we look at the location and abundance of cell types in organs?</vt:lpstr>
      <vt:lpstr>Questions of Interest</vt:lpstr>
      <vt:lpstr>Background</vt:lpstr>
      <vt:lpstr>Thymus Cell Types and Migratory Pathway of T cells (Adult WT Thymus)</vt:lpstr>
      <vt:lpstr>Slide 7</vt:lpstr>
      <vt:lpstr>Slide 8</vt:lpstr>
      <vt:lpstr>K means Clustering</vt:lpstr>
      <vt:lpstr>K means clustering-R-Why K=4 BC</vt:lpstr>
      <vt:lpstr>Results-Different Number of Clusters  (/250)  </vt:lpstr>
      <vt:lpstr>How is clustering being done?</vt:lpstr>
      <vt:lpstr>Slide 13</vt:lpstr>
      <vt:lpstr>Bray Curtis Dissimilarity Index</vt:lpstr>
      <vt:lpstr>Slide 15</vt:lpstr>
      <vt:lpstr>Mutant-Aire knockout</vt:lpstr>
      <vt:lpstr>Aire Mutant</vt:lpstr>
      <vt:lpstr>RESULTS</vt:lpstr>
      <vt:lpstr>Slide 19</vt:lpstr>
      <vt:lpstr>Conclusions and Future Directions</vt:lpstr>
      <vt:lpstr>Acknowledgements</vt:lpstr>
      <vt:lpstr>Virtual Sections</vt:lpstr>
      <vt:lpstr>Combinations of Antibodies Finalized List-Frozen and Paraffin 7 cell types</vt:lpstr>
      <vt:lpstr>Combinations of Antibodies Finalized List-Frozen  11 cell types</vt:lpstr>
      <vt:lpstr>Size conversion (from pixels to mm)</vt:lpstr>
      <vt:lpstr>R</vt:lpstr>
      <vt:lpstr>Output from 2D histogram</vt:lpstr>
      <vt:lpstr>Standard Real Measurement of bin sizes</vt:lpstr>
      <vt:lpstr>Different bin sizes (K=4) </vt:lpstr>
      <vt:lpstr>Rarefaction Curve</vt:lpstr>
      <vt:lpstr>Community Matrix</vt:lpstr>
      <vt:lpstr>Slide 32</vt:lpstr>
    </vt:vector>
  </TitlesOfParts>
  <Company>Toshiba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Rotation Overview</dc:title>
  <dc:creator>Mary</dc:creator>
  <cp:lastModifiedBy>Mary</cp:lastModifiedBy>
  <cp:revision>982</cp:revision>
  <dcterms:created xsi:type="dcterms:W3CDTF">2012-10-25T15:49:04Z</dcterms:created>
  <dcterms:modified xsi:type="dcterms:W3CDTF">2015-01-30T19:30:01Z</dcterms:modified>
</cp:coreProperties>
</file>